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8" r:id="rId4"/>
    <p:sldId id="258" r:id="rId5"/>
    <p:sldId id="266" r:id="rId6"/>
    <p:sldId id="264" r:id="rId7"/>
    <p:sldId id="267" r:id="rId8"/>
    <p:sldId id="259" r:id="rId9"/>
    <p:sldId id="262" r:id="rId10"/>
    <p:sldId id="260" r:id="rId11"/>
    <p:sldId id="261" r:id="rId12"/>
    <p:sldId id="263" r:id="rId13"/>
    <p:sldId id="265" r:id="rId1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7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DE76145-1A68-4BD4-8CEB-6FD14D644CF3}" type="datetimeFigureOut">
              <a:rPr kumimoji="1" lang="ja-JP" altLang="en-US" smtClean="0"/>
              <a:t>2020/5/13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0718633-E4E5-4871-B5B1-F9A6B7E85FC0}" type="slidenum">
              <a:rPr kumimoji="1" lang="ja-JP" altLang="en-US" smtClean="0"/>
              <a:t>‹#›</a:t>
            </a:fld>
            <a:endParaRPr kumimoji="1" lang="ja-JP" altLang="en-US"/>
          </a:p>
        </p:txBody>
      </p:sp>
    </p:spTree>
    <p:extLst>
      <p:ext uri="{BB962C8B-B14F-4D97-AF65-F5344CB8AC3E}">
        <p14:creationId xmlns:p14="http://schemas.microsoft.com/office/powerpoint/2010/main" val="39284756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臨時休校期間中の分散登校が始まりましたね。保健室から、登校するにあたっての注意事項をお伝えします。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1</a:t>
            </a:fld>
            <a:endParaRPr kumimoji="1" lang="ja-JP" altLang="en-US"/>
          </a:p>
        </p:txBody>
      </p:sp>
    </p:spTree>
    <p:extLst>
      <p:ext uri="{BB962C8B-B14F-4D97-AF65-F5344CB8AC3E}">
        <p14:creationId xmlns:p14="http://schemas.microsoft.com/office/powerpoint/2010/main" val="14603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校内の、多くの人が触れる場所であるドアノブ、手すり、スイッチなどは</a:t>
            </a:r>
            <a:r>
              <a:rPr kumimoji="1" lang="en-US" altLang="ja-JP" dirty="0" smtClean="0"/>
              <a:t>1</a:t>
            </a:r>
            <a:r>
              <a:rPr kumimoji="1" lang="ja-JP" altLang="en-US" dirty="0" smtClean="0"/>
              <a:t>日数回消毒を行っています。みなさんも、教室や共有スペースを汚さないように、いつも清潔を心がけてください。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10</a:t>
            </a:fld>
            <a:endParaRPr kumimoji="1" lang="ja-JP" altLang="en-US"/>
          </a:p>
        </p:txBody>
      </p:sp>
    </p:spTree>
    <p:extLst>
      <p:ext uri="{BB962C8B-B14F-4D97-AF65-F5344CB8AC3E}">
        <p14:creationId xmlns:p14="http://schemas.microsoft.com/office/powerpoint/2010/main" val="98279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臨時休校中、規則正しい生活ができましたか？大切なのは十分な睡眠、適度な運動、バランスの取れた食事です。この</a:t>
            </a:r>
            <a:r>
              <a:rPr kumimoji="1" lang="en-US" altLang="ja-JP" dirty="0" smtClean="0"/>
              <a:t>3</a:t>
            </a:r>
            <a:r>
              <a:rPr kumimoji="1" lang="ja-JP" altLang="en-US" dirty="0" smtClean="0"/>
              <a:t>つを、いつも心がけてください。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11</a:t>
            </a:fld>
            <a:endParaRPr kumimoji="1" lang="ja-JP" altLang="en-US"/>
          </a:p>
        </p:txBody>
      </p:sp>
    </p:spTree>
    <p:extLst>
      <p:ext uri="{BB962C8B-B14F-4D97-AF65-F5344CB8AC3E}">
        <p14:creationId xmlns:p14="http://schemas.microsoft.com/office/powerpoint/2010/main" val="174942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引き続き、換気の悪い密閉空間、多数が集まる密集場所、間近で会話や発生をする密接場面の</a:t>
            </a:r>
            <a:r>
              <a:rPr kumimoji="1" lang="en-US" altLang="ja-JP" dirty="0" smtClean="0"/>
              <a:t>3</a:t>
            </a:r>
            <a:r>
              <a:rPr kumimoji="1" lang="ja-JP" altLang="en-US" dirty="0" err="1" smtClean="0"/>
              <a:t>つの</a:t>
            </a:r>
            <a:r>
              <a:rPr kumimoji="1" lang="ja-JP" altLang="en-US" dirty="0" smtClean="0"/>
              <a:t>密をなるべく避けるように心がけましょう。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12</a:t>
            </a:fld>
            <a:endParaRPr kumimoji="1" lang="ja-JP" altLang="en-US"/>
          </a:p>
        </p:txBody>
      </p:sp>
    </p:spTree>
    <p:extLst>
      <p:ext uri="{BB962C8B-B14F-4D97-AF65-F5344CB8AC3E}">
        <p14:creationId xmlns:p14="http://schemas.microsoft.com/office/powerpoint/2010/main" val="216305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　新型コロナウイルスは、誰もが感染する可能性があります。感染者などに対する偏見や差別は許されるものではありません。偏った考え方を持たないように気をつけましょう。</a:t>
            </a:r>
            <a:endParaRPr kumimoji="1" lang="en-US" altLang="ja-JP" dirty="0" smtClean="0"/>
          </a:p>
          <a:p>
            <a:r>
              <a:rPr kumimoji="1" lang="ja-JP" altLang="en-US" dirty="0" smtClean="0"/>
              <a:t>また、登校後、体調が悪くなったり、何か気になることがあったらすぐに担任の先生や保健室に相談してください。また、臨時休校中に何か困ったことや不安なことがあった場合も相談してください。みなさんが元気な様子で登校してくれることを、心から待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13</a:t>
            </a:fld>
            <a:endParaRPr kumimoji="1" lang="ja-JP" altLang="en-US"/>
          </a:p>
        </p:txBody>
      </p:sp>
    </p:spTree>
    <p:extLst>
      <p:ext uri="{BB962C8B-B14F-4D97-AF65-F5344CB8AC3E}">
        <p14:creationId xmlns:p14="http://schemas.microsoft.com/office/powerpoint/2010/main" val="298230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登校前には、家で必ず体温を測って、健康観察個人チェックシートに記入してください。その際、発熱の有無にかかわらず、風邪症状、のどの痛みや咳、鼻水鼻づまりなどの呼吸器症状がみられた場合は登校を見合わせてください。また、家で体温を測ってくるのを忘れた人は、教室に入る前に臨時保健室で測ってもら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2</a:t>
            </a:fld>
            <a:endParaRPr kumimoji="1" lang="ja-JP" altLang="en-US"/>
          </a:p>
        </p:txBody>
      </p:sp>
    </p:spTree>
    <p:extLst>
      <p:ext uri="{BB962C8B-B14F-4D97-AF65-F5344CB8AC3E}">
        <p14:creationId xmlns:p14="http://schemas.microsoft.com/office/powerpoint/2010/main" val="259554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臨時保健室は、プレハブ</a:t>
            </a:r>
            <a:r>
              <a:rPr kumimoji="1" lang="en-US" altLang="ja-JP" dirty="0" smtClean="0"/>
              <a:t>1</a:t>
            </a:r>
            <a:r>
              <a:rPr kumimoji="1" lang="ja-JP" altLang="en-US" dirty="0" smtClean="0"/>
              <a:t>階にある入試対策室の隣の隣、選択</a:t>
            </a:r>
            <a:r>
              <a:rPr kumimoji="1" lang="en-US" altLang="ja-JP" dirty="0" smtClean="0"/>
              <a:t>G</a:t>
            </a:r>
            <a:r>
              <a:rPr kumimoji="1" lang="ja-JP" altLang="en-US" dirty="0" smtClean="0"/>
              <a:t>の部屋です。登校前の検温を忘れた生徒や、登校後、体調が悪くなった生徒はこの臨時保健室に行くようにしてください。利用の際に気をつけることは、この</a:t>
            </a:r>
            <a:r>
              <a:rPr kumimoji="1" lang="en-US" altLang="ja-JP" dirty="0" smtClean="0"/>
              <a:t>5</a:t>
            </a:r>
            <a:r>
              <a:rPr kumimoji="1" lang="ja-JP" altLang="en-US" dirty="0" smtClean="0"/>
              <a:t>つです</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3</a:t>
            </a:fld>
            <a:endParaRPr kumimoji="1" lang="ja-JP" altLang="en-US"/>
          </a:p>
        </p:txBody>
      </p:sp>
    </p:spTree>
    <p:extLst>
      <p:ext uri="{BB962C8B-B14F-4D97-AF65-F5344CB8AC3E}">
        <p14:creationId xmlns:p14="http://schemas.microsoft.com/office/powerpoint/2010/main" val="166448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スクをつけて登校しましょう。特に、交通機関やスクールバスを利用する生徒は、人と人との距離が近くなることがあります。咳エチケットを心がけましょう。また、マスクは、ウイルスが付いた手で顔に触れないように意識付けをする役割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4</a:t>
            </a:fld>
            <a:endParaRPr kumimoji="1" lang="ja-JP" altLang="en-US"/>
          </a:p>
        </p:txBody>
      </p:sp>
    </p:spTree>
    <p:extLst>
      <p:ext uri="{BB962C8B-B14F-4D97-AF65-F5344CB8AC3E}">
        <p14:creationId xmlns:p14="http://schemas.microsoft.com/office/powerpoint/2010/main" val="412162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咳エチケットをもう一度確認しましょう。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5</a:t>
            </a:fld>
            <a:endParaRPr kumimoji="1" lang="ja-JP" altLang="en-US"/>
          </a:p>
        </p:txBody>
      </p:sp>
    </p:spTree>
    <p:extLst>
      <p:ext uri="{BB962C8B-B14F-4D97-AF65-F5344CB8AC3E}">
        <p14:creationId xmlns:p14="http://schemas.microsoft.com/office/powerpoint/2010/main" val="247022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正しい方法で手洗い、消毒をしましょう。手を洗う時は、手首までしっかり洗えるように、腕時計などは外しましょう。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6</a:t>
            </a:fld>
            <a:endParaRPr kumimoji="1" lang="ja-JP" altLang="en-US"/>
          </a:p>
        </p:txBody>
      </p:sp>
    </p:spTree>
    <p:extLst>
      <p:ext uri="{BB962C8B-B14F-4D97-AF65-F5344CB8AC3E}">
        <p14:creationId xmlns:p14="http://schemas.microsoft.com/office/powerpoint/2010/main" val="146448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みなさん、正しく手洗いできていますか？これを機に、一度、普段の自分の手洗いを見直してみてください。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7</a:t>
            </a:fld>
            <a:endParaRPr kumimoji="1" lang="ja-JP" altLang="en-US"/>
          </a:p>
        </p:txBody>
      </p:sp>
    </p:spTree>
    <p:extLst>
      <p:ext uri="{BB962C8B-B14F-4D97-AF65-F5344CB8AC3E}">
        <p14:creationId xmlns:p14="http://schemas.microsoft.com/office/powerpoint/2010/main" val="222308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毎日、清潔なハンカチとティッシュを持ってきましょう。こまめな手洗いの後は、清潔なハンカチで手をふくことが大切です。また、友達との共有は絶対にしないようにしてください。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8</a:t>
            </a:fld>
            <a:endParaRPr kumimoji="1" lang="ja-JP" altLang="en-US"/>
          </a:p>
        </p:txBody>
      </p:sp>
    </p:spTree>
    <p:extLst>
      <p:ext uri="{BB962C8B-B14F-4D97-AF65-F5344CB8AC3E}">
        <p14:creationId xmlns:p14="http://schemas.microsoft.com/office/powerpoint/2010/main" val="354763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教室をこまめに喚起しましょう。これから暑くなってくると、エアコンを使うこともあると思いますが、休み時間ごとの換気は、最低限行いましょう。換気の際は、</a:t>
            </a:r>
            <a:r>
              <a:rPr kumimoji="1" lang="en-US" altLang="ja-JP" dirty="0" smtClean="0"/>
              <a:t>2</a:t>
            </a:r>
            <a:r>
              <a:rPr kumimoji="1" lang="ja-JP" altLang="en-US" dirty="0" smtClean="0"/>
              <a:t>方向以上、対角線上の窓や出入り口を開けるとスムーズに行えます。</a:t>
            </a:r>
            <a:endParaRPr kumimoji="1" lang="ja-JP" altLang="en-US" dirty="0"/>
          </a:p>
        </p:txBody>
      </p:sp>
      <p:sp>
        <p:nvSpPr>
          <p:cNvPr id="4" name="スライド番号プレースホルダー 3"/>
          <p:cNvSpPr>
            <a:spLocks noGrp="1"/>
          </p:cNvSpPr>
          <p:nvPr>
            <p:ph type="sldNum" sz="quarter" idx="10"/>
          </p:nvPr>
        </p:nvSpPr>
        <p:spPr/>
        <p:txBody>
          <a:bodyPr/>
          <a:lstStyle/>
          <a:p>
            <a:fld id="{60718633-E4E5-4871-B5B1-F9A6B7E85FC0}" type="slidenum">
              <a:rPr kumimoji="1" lang="ja-JP" altLang="en-US" smtClean="0"/>
              <a:t>9</a:t>
            </a:fld>
            <a:endParaRPr kumimoji="1" lang="ja-JP" altLang="en-US"/>
          </a:p>
        </p:txBody>
      </p:sp>
    </p:spTree>
    <p:extLst>
      <p:ext uri="{BB962C8B-B14F-4D97-AF65-F5344CB8AC3E}">
        <p14:creationId xmlns:p14="http://schemas.microsoft.com/office/powerpoint/2010/main" val="286752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5/13/2020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5/13/2020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4.gif"/><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5.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6.gif"/><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4.m4a"/><Relationship Id="rId7" Type="http://schemas.openxmlformats.org/officeDocument/2006/relationships/image" Target="../media/image4.gif"/><Relationship Id="rId2" Type="http://schemas.microsoft.com/office/2007/relationships/media" Target="../media/media4.m4a"/><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9.gi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9EF909-4688-4586-B8F2-29F76B0FBF1C}"/>
              </a:ext>
            </a:extLst>
          </p:cNvPr>
          <p:cNvSpPr>
            <a:spLocks noGrp="1"/>
          </p:cNvSpPr>
          <p:nvPr>
            <p:ph type="ctrTitle"/>
          </p:nvPr>
        </p:nvSpPr>
        <p:spPr/>
        <p:txBody>
          <a:bodyPr/>
          <a:lstStyle/>
          <a:p>
            <a:pPr algn="ctr"/>
            <a:r>
              <a:rPr kumimoji="1" lang="ja-JP" altLang="en-US" dirty="0" smtClean="0"/>
              <a:t>登校するにあたっての</a:t>
            </a:r>
            <a:r>
              <a:rPr kumimoji="1" lang="en-US" altLang="ja-JP" dirty="0" smtClean="0"/>
              <a:t/>
            </a:r>
            <a:br>
              <a:rPr kumimoji="1" lang="en-US" altLang="ja-JP" dirty="0" smtClean="0"/>
            </a:br>
            <a:r>
              <a:rPr kumimoji="1" lang="ja-JP" altLang="en-US" dirty="0" smtClean="0"/>
              <a:t>注意</a:t>
            </a:r>
            <a:r>
              <a:rPr kumimoji="1" lang="ja-JP" altLang="en-US" dirty="0"/>
              <a:t>事項</a:t>
            </a:r>
          </a:p>
        </p:txBody>
      </p:sp>
      <p:sp>
        <p:nvSpPr>
          <p:cNvPr id="3" name="字幕 2">
            <a:extLst>
              <a:ext uri="{FF2B5EF4-FFF2-40B4-BE49-F238E27FC236}">
                <a16:creationId xmlns:a16="http://schemas.microsoft.com/office/drawing/2014/main" id="{665DCC3A-576E-41A8-94CC-FCAB343B4323}"/>
              </a:ext>
            </a:extLst>
          </p:cNvPr>
          <p:cNvSpPr>
            <a:spLocks noGrp="1"/>
          </p:cNvSpPr>
          <p:nvPr>
            <p:ph type="subTitle" idx="1"/>
          </p:nvPr>
        </p:nvSpPr>
        <p:spPr/>
        <p:txBody>
          <a:bodyPr>
            <a:normAutofit/>
          </a:bodyPr>
          <a:lstStyle/>
          <a:p>
            <a:pPr algn="ctr"/>
            <a:r>
              <a:rPr kumimoji="1" lang="ja-JP" altLang="en-US" sz="2400" b="1" dirty="0"/>
              <a:t>臨時</a:t>
            </a:r>
            <a:r>
              <a:rPr kumimoji="1" lang="ja-JP" altLang="en-US" sz="2400" b="1" dirty="0" smtClean="0"/>
              <a:t>休校</a:t>
            </a:r>
            <a:r>
              <a:rPr lang="ja-JP" altLang="en-US" sz="2400" b="1" dirty="0" smtClean="0"/>
              <a:t>期間中の分散登校</a:t>
            </a:r>
            <a:r>
              <a:rPr kumimoji="1" lang="ja-JP" altLang="en-US" sz="2400" b="1" dirty="0" smtClean="0"/>
              <a:t>が始まりました！</a:t>
            </a:r>
            <a:r>
              <a:rPr kumimoji="1" lang="ja-JP" altLang="en-US" sz="2400" b="1" dirty="0"/>
              <a:t>！</a:t>
            </a:r>
          </a:p>
        </p:txBody>
      </p:sp>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754330046"/>
      </p:ext>
    </p:extLst>
  </p:cSld>
  <p:clrMapOvr>
    <a:masterClrMapping/>
  </p:clrMapOvr>
  <mc:AlternateContent xmlns:mc="http://schemas.openxmlformats.org/markup-compatibility/2006">
    <mc:Choice xmlns:p14="http://schemas.microsoft.com/office/powerpoint/2010/main" Requires="p14">
      <p:transition spd="slow" p14:dur="1500" advTm="10893">
        <p:split orient="vert"/>
      </p:transition>
    </mc:Choice>
    <mc:Fallback>
      <p:transition spd="slow" advTm="108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5EC977-5856-4B38-98CE-85D19FE49DDC}"/>
              </a:ext>
            </a:extLst>
          </p:cNvPr>
          <p:cNvSpPr>
            <a:spLocks noGrp="1"/>
          </p:cNvSpPr>
          <p:nvPr>
            <p:ph type="title"/>
          </p:nvPr>
        </p:nvSpPr>
        <p:spPr/>
        <p:txBody>
          <a:bodyPr/>
          <a:lstStyle/>
          <a:p>
            <a:pPr algn="ctr"/>
            <a:r>
              <a:rPr lang="ja-JP" altLang="en-US" dirty="0" smtClean="0"/>
              <a:t>６</a:t>
            </a:r>
            <a:r>
              <a:rPr lang="ja-JP" altLang="en-US" dirty="0"/>
              <a:t>．</a:t>
            </a:r>
            <a:r>
              <a:rPr kumimoji="1" lang="ja-JP" altLang="en-US" dirty="0" smtClean="0"/>
              <a:t>丁寧</a:t>
            </a:r>
            <a:r>
              <a:rPr kumimoji="1" lang="ja-JP" altLang="en-US" dirty="0"/>
              <a:t>な清掃</a:t>
            </a:r>
          </a:p>
        </p:txBody>
      </p:sp>
      <p:sp>
        <p:nvSpPr>
          <p:cNvPr id="3" name="コンテンツ プレースホルダー 2">
            <a:extLst>
              <a:ext uri="{FF2B5EF4-FFF2-40B4-BE49-F238E27FC236}">
                <a16:creationId xmlns:a16="http://schemas.microsoft.com/office/drawing/2014/main" id="{2D7382D5-B925-43D3-BE3D-253C372004CB}"/>
              </a:ext>
            </a:extLst>
          </p:cNvPr>
          <p:cNvSpPr>
            <a:spLocks noGrp="1"/>
          </p:cNvSpPr>
          <p:nvPr>
            <p:ph idx="1"/>
          </p:nvPr>
        </p:nvSpPr>
        <p:spPr/>
        <p:txBody>
          <a:bodyPr/>
          <a:lstStyle/>
          <a:p>
            <a:pPr marL="0" indent="0">
              <a:buNone/>
            </a:pPr>
            <a:r>
              <a:rPr kumimoji="1" lang="ja-JP" altLang="en-US" dirty="0"/>
              <a:t>校内の、</a:t>
            </a:r>
            <a:r>
              <a:rPr kumimoji="1" lang="ja-JP" altLang="en-US" dirty="0" smtClean="0"/>
              <a:t>多くの人が</a:t>
            </a:r>
            <a:r>
              <a:rPr kumimoji="1" lang="ja-JP" altLang="en-US" dirty="0"/>
              <a:t>触れる場所「ドアノブ」「手すり」「スイッチ」等は、１日</a:t>
            </a:r>
            <a:r>
              <a:rPr kumimoji="1" lang="ja-JP" altLang="en-US" dirty="0" smtClean="0"/>
              <a:t>数回消毒</a:t>
            </a:r>
            <a:r>
              <a:rPr kumimoji="1" lang="ja-JP" altLang="en-US" dirty="0"/>
              <a:t>を行っています。</a:t>
            </a:r>
            <a:endParaRPr kumimoji="1" lang="en-US" altLang="ja-JP" dirty="0"/>
          </a:p>
          <a:p>
            <a:pPr marL="0" indent="0">
              <a:buNone/>
            </a:pPr>
            <a:r>
              <a:rPr kumimoji="1" lang="ja-JP" altLang="en-US" dirty="0" smtClean="0"/>
              <a:t>みなさん</a:t>
            </a:r>
            <a:r>
              <a:rPr kumimoji="1" lang="ja-JP" altLang="en-US" dirty="0"/>
              <a:t>も、</a:t>
            </a:r>
            <a:r>
              <a:rPr kumimoji="1" lang="ja-JP" altLang="en-US" b="1" dirty="0"/>
              <a:t>教室内や共有スペースを汚さないように、いつも清潔を心がけてください</a:t>
            </a:r>
            <a:r>
              <a:rPr kumimoji="1" lang="ja-JP" altLang="en-US" dirty="0"/>
              <a:t>。</a:t>
            </a:r>
            <a:endParaRPr kumimoji="1" lang="en-US" altLang="ja-JP" dirty="0"/>
          </a:p>
          <a:p>
            <a:pPr marL="0" indent="0">
              <a:buNone/>
            </a:pPr>
            <a:endParaRPr kumimoji="1" lang="en-US" altLang="ja-JP" dirty="0"/>
          </a:p>
        </p:txBody>
      </p:sp>
      <p:pic>
        <p:nvPicPr>
          <p:cNvPr id="5" name="図 4">
            <a:extLst>
              <a:ext uri="{FF2B5EF4-FFF2-40B4-BE49-F238E27FC236}">
                <a16:creationId xmlns:a16="http://schemas.microsoft.com/office/drawing/2014/main" id="{B5BE1D98-F221-4C47-90FE-1C7744036D85}"/>
              </a:ext>
            </a:extLst>
          </p:cNvPr>
          <p:cNvPicPr>
            <a:picLocks noChangeAspect="1"/>
          </p:cNvPicPr>
          <p:nvPr/>
        </p:nvPicPr>
        <p:blipFill>
          <a:blip r:embed="rId5"/>
          <a:stretch>
            <a:fillRect/>
          </a:stretch>
        </p:blipFill>
        <p:spPr>
          <a:xfrm>
            <a:off x="2805528" y="642541"/>
            <a:ext cx="952500" cy="952500"/>
          </a:xfrm>
          <a:prstGeom prst="rect">
            <a:avLst/>
          </a:prstGeom>
        </p:spPr>
      </p:pic>
      <p:pic>
        <p:nvPicPr>
          <p:cNvPr id="7" name="図 6">
            <a:extLst>
              <a:ext uri="{FF2B5EF4-FFF2-40B4-BE49-F238E27FC236}">
                <a16:creationId xmlns:a16="http://schemas.microsoft.com/office/drawing/2014/main" id="{CFB96A77-C7FF-49B9-A025-F0B759012799}"/>
              </a:ext>
            </a:extLst>
          </p:cNvPr>
          <p:cNvPicPr>
            <a:picLocks noChangeAspect="1"/>
          </p:cNvPicPr>
          <p:nvPr/>
        </p:nvPicPr>
        <p:blipFill>
          <a:blip r:embed="rId6"/>
          <a:stretch>
            <a:fillRect/>
          </a:stretch>
        </p:blipFill>
        <p:spPr>
          <a:xfrm>
            <a:off x="9588223" y="3642350"/>
            <a:ext cx="1181897" cy="1181897"/>
          </a:xfrm>
          <a:prstGeom prst="rect">
            <a:avLst/>
          </a:prstGeom>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883145809"/>
      </p:ext>
    </p:extLst>
  </p:cSld>
  <p:clrMapOvr>
    <a:masterClrMapping/>
  </p:clrMapOvr>
  <mc:AlternateContent xmlns:mc="http://schemas.openxmlformats.org/markup-compatibility/2006">
    <mc:Choice xmlns:p14="http://schemas.microsoft.com/office/powerpoint/2010/main" Requires="p14">
      <p:transition spd="slow" p14:dur="1500" advTm="17931">
        <p:split orient="vert"/>
      </p:transition>
    </mc:Choice>
    <mc:Fallback>
      <p:transition spd="slow" advTm="1793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215E5-97F6-4B7B-BCB7-10FFE8A46CAE}"/>
              </a:ext>
            </a:extLst>
          </p:cNvPr>
          <p:cNvSpPr>
            <a:spLocks noGrp="1"/>
          </p:cNvSpPr>
          <p:nvPr>
            <p:ph type="title"/>
          </p:nvPr>
        </p:nvSpPr>
        <p:spPr/>
        <p:txBody>
          <a:bodyPr/>
          <a:lstStyle/>
          <a:p>
            <a:pPr algn="ctr"/>
            <a:r>
              <a:rPr lang="ja-JP" altLang="en-US" dirty="0" smtClean="0"/>
              <a:t>７</a:t>
            </a:r>
            <a:r>
              <a:rPr lang="ja-JP" altLang="en-US" dirty="0"/>
              <a:t>．</a:t>
            </a:r>
            <a:r>
              <a:rPr kumimoji="1" lang="ja-JP" altLang="en-US" dirty="0" smtClean="0"/>
              <a:t>ウイルス</a:t>
            </a:r>
            <a:r>
              <a:rPr kumimoji="1" lang="ja-JP" altLang="en-US" dirty="0"/>
              <a:t>に負けない身体をつくりましょう。</a:t>
            </a:r>
          </a:p>
        </p:txBody>
      </p:sp>
      <p:sp>
        <p:nvSpPr>
          <p:cNvPr id="3" name="コンテンツ プレースホルダー 2">
            <a:extLst>
              <a:ext uri="{FF2B5EF4-FFF2-40B4-BE49-F238E27FC236}">
                <a16:creationId xmlns:a16="http://schemas.microsoft.com/office/drawing/2014/main" id="{0F3A13AB-8E6C-48D9-BC0C-53F2F4736CCA}"/>
              </a:ext>
            </a:extLst>
          </p:cNvPr>
          <p:cNvSpPr>
            <a:spLocks noGrp="1"/>
          </p:cNvSpPr>
          <p:nvPr>
            <p:ph idx="1"/>
          </p:nvPr>
        </p:nvSpPr>
        <p:spPr/>
        <p:txBody>
          <a:bodyPr/>
          <a:lstStyle/>
          <a:p>
            <a:pPr marL="0" indent="0">
              <a:buNone/>
            </a:pPr>
            <a:r>
              <a:rPr kumimoji="1" lang="ja-JP" altLang="en-US" dirty="0"/>
              <a:t>臨時休校期間中、規則正しい生活が出来ていましたか？</a:t>
            </a:r>
            <a:endParaRPr kumimoji="1" lang="en-US" altLang="ja-JP" dirty="0"/>
          </a:p>
          <a:p>
            <a:pPr marL="0" indent="0">
              <a:buNone/>
            </a:pPr>
            <a:r>
              <a:rPr kumimoji="1" lang="ja-JP" altLang="en-US" dirty="0"/>
              <a:t>身体が疲れていると、病気にかかりやすいです。</a:t>
            </a:r>
            <a:endParaRPr kumimoji="1" lang="en-US" altLang="ja-JP" dirty="0"/>
          </a:p>
          <a:p>
            <a:pPr marL="0" indent="0">
              <a:buNone/>
            </a:pPr>
            <a:endParaRPr lang="en-US" altLang="ja-JP" dirty="0"/>
          </a:p>
          <a:p>
            <a:pPr marL="0" indent="0">
              <a:buNone/>
            </a:pPr>
            <a:r>
              <a:rPr kumimoji="1" lang="ja-JP" altLang="en-US" dirty="0"/>
              <a:t>大切なのは「十分な睡眠」「適度な運動」「バランスのとれた食事」です。この３つを、いつも心がけてください。</a:t>
            </a:r>
          </a:p>
        </p:txBody>
      </p:sp>
      <p:pic>
        <p:nvPicPr>
          <p:cNvPr id="5" name="図 4">
            <a:extLst>
              <a:ext uri="{FF2B5EF4-FFF2-40B4-BE49-F238E27FC236}">
                <a16:creationId xmlns:a16="http://schemas.microsoft.com/office/drawing/2014/main" id="{F0E9C068-31DF-405F-BFA6-AA47E09B30FB}"/>
              </a:ext>
            </a:extLst>
          </p:cNvPr>
          <p:cNvPicPr>
            <a:picLocks noChangeAspect="1"/>
          </p:cNvPicPr>
          <p:nvPr/>
        </p:nvPicPr>
        <p:blipFill>
          <a:blip r:embed="rId5"/>
          <a:stretch>
            <a:fillRect/>
          </a:stretch>
        </p:blipFill>
        <p:spPr>
          <a:xfrm>
            <a:off x="2237358" y="4513845"/>
            <a:ext cx="952500" cy="952500"/>
          </a:xfrm>
          <a:prstGeom prst="rect">
            <a:avLst/>
          </a:prstGeom>
        </p:spPr>
      </p:pic>
      <p:pic>
        <p:nvPicPr>
          <p:cNvPr id="7" name="図 6">
            <a:extLst>
              <a:ext uri="{FF2B5EF4-FFF2-40B4-BE49-F238E27FC236}">
                <a16:creationId xmlns:a16="http://schemas.microsoft.com/office/drawing/2014/main" id="{715C2A92-584D-4D1D-ABD7-B7B383B094D9}"/>
              </a:ext>
            </a:extLst>
          </p:cNvPr>
          <p:cNvPicPr>
            <a:picLocks noChangeAspect="1"/>
          </p:cNvPicPr>
          <p:nvPr/>
        </p:nvPicPr>
        <p:blipFill>
          <a:blip r:embed="rId6"/>
          <a:stretch>
            <a:fillRect/>
          </a:stretch>
        </p:blipFill>
        <p:spPr>
          <a:xfrm>
            <a:off x="5300716" y="4513845"/>
            <a:ext cx="952500" cy="952500"/>
          </a:xfrm>
          <a:prstGeom prst="rect">
            <a:avLst/>
          </a:prstGeom>
        </p:spPr>
      </p:pic>
      <p:pic>
        <p:nvPicPr>
          <p:cNvPr id="9" name="図 8">
            <a:extLst>
              <a:ext uri="{FF2B5EF4-FFF2-40B4-BE49-F238E27FC236}">
                <a16:creationId xmlns:a16="http://schemas.microsoft.com/office/drawing/2014/main" id="{410116E1-E0D7-4FEA-9428-7E8ABDB32F9C}"/>
              </a:ext>
            </a:extLst>
          </p:cNvPr>
          <p:cNvPicPr>
            <a:picLocks noChangeAspect="1"/>
          </p:cNvPicPr>
          <p:nvPr/>
        </p:nvPicPr>
        <p:blipFill>
          <a:blip r:embed="rId7"/>
          <a:stretch>
            <a:fillRect/>
          </a:stretch>
        </p:blipFill>
        <p:spPr>
          <a:xfrm>
            <a:off x="8256418" y="4513845"/>
            <a:ext cx="952500" cy="952500"/>
          </a:xfrm>
          <a:prstGeom prst="rect">
            <a:avLst/>
          </a:prstGeom>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928941838"/>
      </p:ext>
    </p:extLst>
  </p:cSld>
  <p:clrMapOvr>
    <a:masterClrMapping/>
  </p:clrMapOvr>
  <mc:AlternateContent xmlns:mc="http://schemas.openxmlformats.org/markup-compatibility/2006">
    <mc:Choice xmlns:p14="http://schemas.microsoft.com/office/powerpoint/2010/main" Requires="p14">
      <p:transition spd="slow" p14:dur="1500" advTm="16413">
        <p:split orient="vert"/>
      </p:transition>
    </mc:Choice>
    <mc:Fallback>
      <p:transition spd="slow" advTm="1641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77E774-40F6-4DEC-841C-0827C35E0570}"/>
              </a:ext>
            </a:extLst>
          </p:cNvPr>
          <p:cNvSpPr>
            <a:spLocks noGrp="1"/>
          </p:cNvSpPr>
          <p:nvPr>
            <p:ph type="title"/>
          </p:nvPr>
        </p:nvSpPr>
        <p:spPr/>
        <p:txBody>
          <a:bodyPr/>
          <a:lstStyle/>
          <a:p>
            <a:pPr algn="ctr"/>
            <a:r>
              <a:rPr lang="ja-JP" altLang="en-US" dirty="0" smtClean="0"/>
              <a:t>８</a:t>
            </a:r>
            <a:r>
              <a:rPr lang="ja-JP" altLang="en-US" dirty="0"/>
              <a:t>．</a:t>
            </a:r>
            <a:r>
              <a:rPr kumimoji="1" lang="ja-JP" altLang="en-US" dirty="0" smtClean="0"/>
              <a:t>引き続き</a:t>
            </a:r>
            <a:r>
              <a:rPr kumimoji="1" lang="ja-JP" altLang="en-US" dirty="0"/>
              <a:t>３つの密</a:t>
            </a:r>
            <a:r>
              <a:rPr kumimoji="1" lang="ja-JP" altLang="en-US" dirty="0" smtClean="0"/>
              <a:t>を</a:t>
            </a:r>
            <a:r>
              <a:rPr lang="ja-JP" altLang="en-US" dirty="0" smtClean="0"/>
              <a:t>なるべく避けるように</a:t>
            </a:r>
            <a:r>
              <a:rPr lang="en-US" altLang="ja-JP" dirty="0" smtClean="0"/>
              <a:t/>
            </a:r>
            <a:br>
              <a:rPr lang="en-US" altLang="ja-JP" dirty="0" smtClean="0"/>
            </a:br>
            <a:r>
              <a:rPr lang="ja-JP" altLang="en-US" dirty="0" smtClean="0"/>
              <a:t>心がけましょう</a:t>
            </a:r>
            <a:r>
              <a:rPr kumimoji="1" lang="ja-JP" altLang="en-US" dirty="0" smtClean="0"/>
              <a:t>。</a:t>
            </a:r>
            <a:endParaRPr kumimoji="1" lang="ja-JP" altLang="en-US" dirty="0"/>
          </a:p>
        </p:txBody>
      </p:sp>
      <p:sp>
        <p:nvSpPr>
          <p:cNvPr id="3" name="コンテンツ プレースホルダー 2">
            <a:extLst>
              <a:ext uri="{FF2B5EF4-FFF2-40B4-BE49-F238E27FC236}">
                <a16:creationId xmlns:a16="http://schemas.microsoft.com/office/drawing/2014/main" id="{42EEB929-3538-4A61-BED8-0DF77091F395}"/>
              </a:ext>
            </a:extLst>
          </p:cNvPr>
          <p:cNvSpPr>
            <a:spLocks noGrp="1"/>
          </p:cNvSpPr>
          <p:nvPr>
            <p:ph idx="1"/>
          </p:nvPr>
        </p:nvSpPr>
        <p:spPr/>
        <p:txBody>
          <a:bodyPr/>
          <a:lstStyle/>
          <a:p>
            <a:pPr marL="0" indent="0">
              <a:buNone/>
            </a:pPr>
            <a:r>
              <a:rPr kumimoji="1" lang="ja-JP" altLang="en-US" b="1" dirty="0"/>
              <a:t>３つの密</a:t>
            </a:r>
            <a:r>
              <a:rPr kumimoji="1" lang="ja-JP" altLang="en-US" dirty="0"/>
              <a:t>とは、感染が広まりやすい</a:t>
            </a:r>
            <a:endParaRPr kumimoji="1" lang="en-US" altLang="ja-JP" dirty="0"/>
          </a:p>
          <a:p>
            <a:pPr marL="0" indent="0">
              <a:buNone/>
            </a:pPr>
            <a:r>
              <a:rPr kumimoji="1" lang="ja-JP" altLang="en-US" dirty="0"/>
              <a:t>①換気の悪い「</a:t>
            </a:r>
            <a:r>
              <a:rPr kumimoji="1" lang="ja-JP" altLang="en-US" b="1" dirty="0"/>
              <a:t>密閉空間</a:t>
            </a:r>
            <a:r>
              <a:rPr kumimoji="1" lang="ja-JP" altLang="en-US" dirty="0"/>
              <a:t>」</a:t>
            </a:r>
            <a:endParaRPr kumimoji="1" lang="en-US" altLang="ja-JP" dirty="0"/>
          </a:p>
          <a:p>
            <a:pPr marL="0" indent="0">
              <a:buNone/>
            </a:pPr>
            <a:r>
              <a:rPr kumimoji="1" lang="ja-JP" altLang="en-US" dirty="0"/>
              <a:t>②多数が集まる「</a:t>
            </a:r>
            <a:r>
              <a:rPr kumimoji="1" lang="ja-JP" altLang="en-US" b="1" dirty="0"/>
              <a:t>密集場所</a:t>
            </a:r>
            <a:r>
              <a:rPr kumimoji="1" lang="ja-JP" altLang="en-US" dirty="0"/>
              <a:t>」</a:t>
            </a:r>
            <a:endParaRPr kumimoji="1" lang="en-US" altLang="ja-JP" dirty="0"/>
          </a:p>
          <a:p>
            <a:pPr marL="0" indent="0">
              <a:buNone/>
            </a:pPr>
            <a:r>
              <a:rPr kumimoji="1" lang="ja-JP" altLang="en-US" dirty="0"/>
              <a:t>③間近で会話や発声をする「</a:t>
            </a:r>
            <a:r>
              <a:rPr kumimoji="1" lang="ja-JP" altLang="en-US" b="1" dirty="0"/>
              <a:t>密接場面</a:t>
            </a:r>
            <a:r>
              <a:rPr kumimoji="1" lang="ja-JP" altLang="en-US" dirty="0"/>
              <a:t>」</a:t>
            </a:r>
            <a:endParaRPr kumimoji="1" lang="en-US" altLang="ja-JP" dirty="0"/>
          </a:p>
          <a:p>
            <a:pPr marL="0" indent="0">
              <a:buNone/>
            </a:pPr>
            <a:endParaRPr kumimoji="1" lang="en-US" altLang="ja-JP" dirty="0" smtClean="0"/>
          </a:p>
          <a:p>
            <a:pPr marL="0" indent="0">
              <a:buNone/>
            </a:pPr>
            <a:r>
              <a:rPr kumimoji="1" lang="ja-JP" altLang="en-US" dirty="0" smtClean="0"/>
              <a:t>の</a:t>
            </a:r>
            <a:r>
              <a:rPr kumimoji="1" lang="ja-JP" altLang="en-US" dirty="0"/>
              <a:t>３つです。</a:t>
            </a:r>
            <a:endParaRPr kumimoji="1" lang="en-US" altLang="ja-JP" dirty="0"/>
          </a:p>
        </p:txBody>
      </p:sp>
      <p:pic>
        <p:nvPicPr>
          <p:cNvPr id="5" name="図 4">
            <a:extLst>
              <a:ext uri="{FF2B5EF4-FFF2-40B4-BE49-F238E27FC236}">
                <a16:creationId xmlns:a16="http://schemas.microsoft.com/office/drawing/2014/main" id="{DD2C5518-C255-4335-9CA2-9E6B024B7D26}"/>
              </a:ext>
            </a:extLst>
          </p:cNvPr>
          <p:cNvPicPr>
            <a:picLocks noChangeAspect="1"/>
          </p:cNvPicPr>
          <p:nvPr/>
        </p:nvPicPr>
        <p:blipFill>
          <a:blip r:embed="rId5"/>
          <a:stretch>
            <a:fillRect/>
          </a:stretch>
        </p:blipFill>
        <p:spPr>
          <a:xfrm>
            <a:off x="7154985" y="2015732"/>
            <a:ext cx="2823516" cy="4008208"/>
          </a:xfrm>
          <a:prstGeom prst="rect">
            <a:avLst/>
          </a:prstGeom>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77313268"/>
      </p:ext>
    </p:extLst>
  </p:cSld>
  <p:clrMapOvr>
    <a:masterClrMapping/>
  </p:clrMapOvr>
  <mc:AlternateContent xmlns:mc="http://schemas.openxmlformats.org/markup-compatibility/2006">
    <mc:Choice xmlns:p14="http://schemas.microsoft.com/office/powerpoint/2010/main" Requires="p14">
      <p:transition spd="slow" p14:dur="1500" advTm="16421">
        <p:split orient="vert"/>
      </p:transition>
    </mc:Choice>
    <mc:Fallback>
      <p:transition spd="slow" advTm="1642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8D6876-455F-4ED2-9815-8F0EE7873051}"/>
              </a:ext>
            </a:extLst>
          </p:cNvPr>
          <p:cNvSpPr>
            <a:spLocks noGrp="1"/>
          </p:cNvSpPr>
          <p:nvPr>
            <p:ph type="title"/>
          </p:nvPr>
        </p:nvSpPr>
        <p:spPr/>
        <p:txBody>
          <a:bodyPr/>
          <a:lstStyle/>
          <a:p>
            <a:pPr algn="ctr"/>
            <a:r>
              <a:rPr kumimoji="1" lang="ja-JP" altLang="en-US" dirty="0"/>
              <a:t>最後に</a:t>
            </a:r>
          </a:p>
        </p:txBody>
      </p:sp>
      <p:sp>
        <p:nvSpPr>
          <p:cNvPr id="3" name="コンテンツ プレースホルダー 2">
            <a:extLst>
              <a:ext uri="{FF2B5EF4-FFF2-40B4-BE49-F238E27FC236}">
                <a16:creationId xmlns:a16="http://schemas.microsoft.com/office/drawing/2014/main" id="{C6CF2C3C-E39A-4695-A739-B9E7C7FD25C8}"/>
              </a:ext>
            </a:extLst>
          </p:cNvPr>
          <p:cNvSpPr>
            <a:spLocks noGrp="1"/>
          </p:cNvSpPr>
          <p:nvPr>
            <p:ph idx="1"/>
          </p:nvPr>
        </p:nvSpPr>
        <p:spPr/>
        <p:txBody>
          <a:bodyPr>
            <a:normAutofit fontScale="77500" lnSpcReduction="20000"/>
          </a:bodyPr>
          <a:lstStyle/>
          <a:p>
            <a:pPr marL="0" indent="0">
              <a:buNone/>
            </a:pPr>
            <a:r>
              <a:rPr lang="ja-JP" altLang="en-US" dirty="0"/>
              <a:t>■</a:t>
            </a:r>
            <a:r>
              <a:rPr kumimoji="1" lang="ja-JP" altLang="en-US" dirty="0" smtClean="0"/>
              <a:t>新型</a:t>
            </a:r>
            <a:r>
              <a:rPr kumimoji="1" lang="ja-JP" altLang="en-US" dirty="0"/>
              <a:t>コロナウイルスは、誰もが感染する可能性があります</a:t>
            </a:r>
            <a:r>
              <a:rPr kumimoji="1" lang="ja-JP" altLang="en-US" dirty="0" smtClean="0"/>
              <a:t>。感染した人に対して偏った考え方を持たないように気を付けましょう。</a:t>
            </a: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kumimoji="1" lang="en-US" altLang="ja-JP" dirty="0" smtClean="0"/>
          </a:p>
          <a:p>
            <a:pPr marL="0" indent="0">
              <a:buNone/>
            </a:pPr>
            <a:r>
              <a:rPr lang="ja-JP" altLang="en-US" dirty="0" smtClean="0"/>
              <a:t>■</a:t>
            </a:r>
            <a:r>
              <a:rPr kumimoji="1" lang="ja-JP" altLang="en-US" dirty="0" smtClean="0"/>
              <a:t>登校後</a:t>
            </a:r>
            <a:r>
              <a:rPr kumimoji="1" lang="ja-JP" altLang="en-US" dirty="0"/>
              <a:t>、体調が悪くなったり何か気になることがあるようでしたら、すぐに担任の先生や保健室に相談してください。</a:t>
            </a:r>
            <a:endParaRPr kumimoji="1" lang="en-US" altLang="ja-JP" dirty="0"/>
          </a:p>
          <a:p>
            <a:pPr marL="0" indent="0">
              <a:buNone/>
            </a:pPr>
            <a:r>
              <a:rPr kumimoji="1" lang="ja-JP" altLang="en-US" dirty="0" smtClean="0"/>
              <a:t>■また、臨時休校の期間中に何か困ったことや不安に思うことがあった場合も、相談してください。</a:t>
            </a:r>
            <a:endParaRPr kumimoji="1" lang="en-US" altLang="ja-JP" dirty="0" smtClean="0"/>
          </a:p>
          <a:p>
            <a:pPr marL="0" indent="0">
              <a:buNone/>
            </a:pPr>
            <a:endParaRPr lang="en-US" altLang="ja-JP" dirty="0" smtClean="0"/>
          </a:p>
          <a:p>
            <a:pPr marL="0" indent="0">
              <a:buNone/>
            </a:pPr>
            <a:r>
              <a:rPr kumimoji="1" lang="ja-JP" altLang="en-US" dirty="0" smtClean="0"/>
              <a:t>みなさんが元気な様子で登校してくれることを、心から待っています。</a:t>
            </a:r>
            <a:endParaRPr kumimoji="1" lang="en-US" altLang="ja-JP" dirty="0"/>
          </a:p>
        </p:txBody>
      </p:sp>
      <p:pic>
        <p:nvPicPr>
          <p:cNvPr id="5" name="図 4">
            <a:extLst>
              <a:ext uri="{FF2B5EF4-FFF2-40B4-BE49-F238E27FC236}">
                <a16:creationId xmlns:a16="http://schemas.microsoft.com/office/drawing/2014/main" id="{612531A9-8FA5-42E3-B94A-BB343DC9507D}"/>
              </a:ext>
            </a:extLst>
          </p:cNvPr>
          <p:cNvPicPr>
            <a:picLocks noChangeAspect="1"/>
          </p:cNvPicPr>
          <p:nvPr/>
        </p:nvPicPr>
        <p:blipFill>
          <a:blip r:embed="rId5"/>
          <a:stretch>
            <a:fillRect/>
          </a:stretch>
        </p:blipFill>
        <p:spPr>
          <a:xfrm>
            <a:off x="8105498" y="686005"/>
            <a:ext cx="952500" cy="952500"/>
          </a:xfrm>
          <a:prstGeom prst="rect">
            <a:avLst/>
          </a:prstGeom>
        </p:spPr>
      </p:pic>
      <p:sp>
        <p:nvSpPr>
          <p:cNvPr id="4" name="テキスト ボックス 3"/>
          <p:cNvSpPr txBox="1"/>
          <p:nvPr/>
        </p:nvSpPr>
        <p:spPr>
          <a:xfrm>
            <a:off x="2261062" y="2600984"/>
            <a:ext cx="7705898" cy="923330"/>
          </a:xfrm>
          <a:prstGeom prst="rect">
            <a:avLst/>
          </a:prstGeom>
          <a:noFill/>
          <a:ln w="38100">
            <a:solidFill>
              <a:schemeClr val="accent1"/>
            </a:solidFill>
          </a:ln>
        </p:spPr>
        <p:txBody>
          <a:bodyPr wrap="square" rtlCol="0">
            <a:spAutoFit/>
          </a:bodyPr>
          <a:lstStyle/>
          <a:p>
            <a:r>
              <a:rPr lang="ja-JP" altLang="en-US" b="1" dirty="0"/>
              <a:t>感染者、濃厚接触者とその家族、この感染症の対策や治療にあたる医療従事者や社会機能の維持に当たる方とその家族等に対する偏見や差別、いじめにつながるような行為は断じて許されるものではありません。</a:t>
            </a:r>
            <a:endParaRPr kumimoji="1" lang="en-US" altLang="ja-JP" b="1" dirty="0"/>
          </a:p>
        </p:txBody>
      </p:sp>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51086063"/>
      </p:ext>
    </p:extLst>
  </p:cSld>
  <p:clrMapOvr>
    <a:masterClrMapping/>
  </p:clrMapOvr>
  <mc:AlternateContent xmlns:mc="http://schemas.openxmlformats.org/markup-compatibility/2006">
    <mc:Choice xmlns:p14="http://schemas.microsoft.com/office/powerpoint/2010/main" Requires="p14">
      <p:transition spd="slow" p14:dur="1500" advTm="39944">
        <p:split orient="vert"/>
      </p:transition>
    </mc:Choice>
    <mc:Fallback>
      <p:transition spd="slow" advTm="3994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1C0826-617C-4AA6-AD1E-B068F65C1FFE}"/>
              </a:ext>
            </a:extLst>
          </p:cNvPr>
          <p:cNvSpPr>
            <a:spLocks noGrp="1"/>
          </p:cNvSpPr>
          <p:nvPr>
            <p:ph type="title"/>
          </p:nvPr>
        </p:nvSpPr>
        <p:spPr/>
        <p:txBody>
          <a:bodyPr/>
          <a:lstStyle/>
          <a:p>
            <a:pPr algn="ctr"/>
            <a:r>
              <a:rPr lang="ja-JP" altLang="en-US" dirty="0" smtClean="0"/>
              <a:t>１</a:t>
            </a:r>
            <a:r>
              <a:rPr lang="ja-JP" altLang="en-US" dirty="0"/>
              <a:t>．</a:t>
            </a:r>
            <a:r>
              <a:rPr kumimoji="1" lang="ja-JP" altLang="en-US" dirty="0" smtClean="0"/>
              <a:t>登校前</a:t>
            </a:r>
            <a:r>
              <a:rPr kumimoji="1" lang="ja-JP" altLang="en-US" dirty="0"/>
              <a:t>には、必ず体温を測りましょう。</a:t>
            </a:r>
          </a:p>
        </p:txBody>
      </p:sp>
      <p:sp>
        <p:nvSpPr>
          <p:cNvPr id="3" name="コンテンツ プレースホルダー 2">
            <a:extLst>
              <a:ext uri="{FF2B5EF4-FFF2-40B4-BE49-F238E27FC236}">
                <a16:creationId xmlns:a16="http://schemas.microsoft.com/office/drawing/2014/main" id="{8E59A2B3-0DD8-40CE-82A6-1BECBFC5B3C0}"/>
              </a:ext>
            </a:extLst>
          </p:cNvPr>
          <p:cNvSpPr>
            <a:spLocks noGrp="1"/>
          </p:cNvSpPr>
          <p:nvPr>
            <p:ph idx="1"/>
          </p:nvPr>
        </p:nvSpPr>
        <p:spPr/>
        <p:txBody>
          <a:bodyPr>
            <a:normAutofit/>
          </a:bodyPr>
          <a:lstStyle/>
          <a:p>
            <a:pPr marL="0" indent="0">
              <a:buNone/>
            </a:pPr>
            <a:r>
              <a:rPr kumimoji="1" lang="ja-JP" altLang="en-US" dirty="0"/>
              <a:t>臨時休校期間中、みなさんには毎日体温を測り「</a:t>
            </a:r>
            <a:r>
              <a:rPr lang="ja-JP" altLang="en-US" u="sng" dirty="0"/>
              <a:t>健康観察個人チェックシート</a:t>
            </a:r>
            <a:r>
              <a:rPr kumimoji="1" lang="ja-JP" altLang="en-US" dirty="0"/>
              <a:t>」に記入</a:t>
            </a:r>
            <a:r>
              <a:rPr kumimoji="1" lang="ja-JP" altLang="en-US" dirty="0" smtClean="0"/>
              <a:t>してもらって</a:t>
            </a:r>
            <a:r>
              <a:rPr kumimoji="1" lang="ja-JP" altLang="en-US" dirty="0"/>
              <a:t>いました。</a:t>
            </a:r>
            <a:endParaRPr kumimoji="1" lang="en-US" altLang="ja-JP" dirty="0"/>
          </a:p>
          <a:p>
            <a:pPr marL="0" indent="0">
              <a:buNone/>
            </a:pPr>
            <a:r>
              <a:rPr kumimoji="1" lang="ja-JP" altLang="en-US" dirty="0"/>
              <a:t>それは、</a:t>
            </a:r>
            <a:r>
              <a:rPr kumimoji="1" lang="ja-JP" altLang="en-US" dirty="0" smtClean="0"/>
              <a:t>これから</a:t>
            </a:r>
            <a:r>
              <a:rPr kumimoji="1" lang="ja-JP" altLang="en-US" dirty="0"/>
              <a:t>もしばらく継続していくことになります。</a:t>
            </a:r>
            <a:endParaRPr kumimoji="1" lang="en-US" altLang="ja-JP" dirty="0"/>
          </a:p>
          <a:p>
            <a:pPr marL="0" indent="0">
              <a:buNone/>
            </a:pPr>
            <a:r>
              <a:rPr kumimoji="1" lang="ja-JP" altLang="en-US" dirty="0"/>
              <a:t>また、</a:t>
            </a:r>
            <a:r>
              <a:rPr kumimoji="1" lang="ja-JP" altLang="en-US" u="sng" dirty="0"/>
              <a:t>家族の中で体調の悪い人がいる場合も教えてください。</a:t>
            </a:r>
            <a:endParaRPr kumimoji="1" lang="en-US" altLang="ja-JP" u="sng" dirty="0"/>
          </a:p>
          <a:p>
            <a:pPr marL="0" indent="0">
              <a:buNone/>
            </a:pPr>
            <a:endParaRPr lang="en-US" altLang="ja-JP" dirty="0"/>
          </a:p>
          <a:p>
            <a:pPr marL="0" indent="0">
              <a:buNone/>
            </a:pPr>
            <a:r>
              <a:rPr kumimoji="1" lang="ja-JP" altLang="en-US" dirty="0" smtClean="0"/>
              <a:t>登校</a:t>
            </a:r>
            <a:r>
              <a:rPr kumimoji="1" lang="ja-JP" altLang="en-US" dirty="0"/>
              <a:t>する前に</a:t>
            </a:r>
            <a:r>
              <a:rPr kumimoji="1" lang="ja-JP" altLang="en-US" dirty="0" smtClean="0"/>
              <a:t>、自宅での検温</a:t>
            </a:r>
            <a:r>
              <a:rPr kumimoji="1" lang="ja-JP" altLang="en-US" dirty="0"/>
              <a:t>を忘れた生徒は</a:t>
            </a:r>
            <a:r>
              <a:rPr kumimoji="1" lang="ja-JP" altLang="en-US" dirty="0" smtClean="0"/>
              <a:t>、</a:t>
            </a:r>
            <a:r>
              <a:rPr lang="ja-JP" altLang="en-US" dirty="0"/>
              <a:t>教室</a:t>
            </a:r>
            <a:r>
              <a:rPr kumimoji="1" lang="ja-JP" altLang="en-US" dirty="0" smtClean="0"/>
              <a:t>に入る前に学校の体温計で測ってもらいます。検温場所は</a:t>
            </a:r>
            <a:r>
              <a:rPr lang="ja-JP" altLang="en-US" dirty="0" smtClean="0"/>
              <a:t>「</a:t>
            </a:r>
            <a:r>
              <a:rPr lang="ja-JP" altLang="en-US" b="1" u="sng" dirty="0" smtClean="0">
                <a:solidFill>
                  <a:srgbClr val="FF0000"/>
                </a:solidFill>
              </a:rPr>
              <a:t>臨時保健室（選択</a:t>
            </a:r>
            <a:r>
              <a:rPr lang="en-US" altLang="ja-JP" b="1" u="sng" dirty="0" smtClean="0">
                <a:solidFill>
                  <a:srgbClr val="FF0000"/>
                </a:solidFill>
              </a:rPr>
              <a:t>G</a:t>
            </a:r>
            <a:r>
              <a:rPr lang="ja-JP" altLang="en-US" b="1" u="sng" dirty="0" smtClean="0">
                <a:solidFill>
                  <a:srgbClr val="FF0000"/>
                </a:solidFill>
              </a:rPr>
              <a:t>教室）</a:t>
            </a:r>
            <a:r>
              <a:rPr lang="ja-JP" altLang="en-US" dirty="0" smtClean="0"/>
              <a:t>」です。</a:t>
            </a:r>
            <a:endParaRPr kumimoji="1" lang="en-US" altLang="ja-JP"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7524171"/>
      </p:ext>
    </p:extLst>
  </p:cSld>
  <p:clrMapOvr>
    <a:masterClrMapping/>
  </p:clrMapOvr>
  <mc:AlternateContent xmlns:mc="http://schemas.openxmlformats.org/markup-compatibility/2006">
    <mc:Choice xmlns:p14="http://schemas.microsoft.com/office/powerpoint/2010/main" Requires="p14">
      <p:transition spd="slow" p14:dur="1500" advTm="28927">
        <p:split orient="vert"/>
      </p:transition>
    </mc:Choice>
    <mc:Fallback>
      <p:transition spd="slow" advTm="2892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4000" dirty="0" smtClean="0"/>
              <a:t>臨時保健室について</a:t>
            </a:r>
            <a:endParaRPr kumimoji="1" lang="ja-JP" altLang="en-US" sz="4000" dirty="0"/>
          </a:p>
        </p:txBody>
      </p:sp>
      <p:sp>
        <p:nvSpPr>
          <p:cNvPr id="3" name="コンテンツ プレースホルダー 2"/>
          <p:cNvSpPr>
            <a:spLocks noGrp="1"/>
          </p:cNvSpPr>
          <p:nvPr>
            <p:ph idx="1"/>
          </p:nvPr>
        </p:nvSpPr>
        <p:spPr>
          <a:xfrm>
            <a:off x="1451579" y="2015732"/>
            <a:ext cx="9603275" cy="3803177"/>
          </a:xfrm>
        </p:spPr>
        <p:txBody>
          <a:bodyPr>
            <a:normAutofit fontScale="77500" lnSpcReduction="20000"/>
          </a:bodyPr>
          <a:lstStyle/>
          <a:p>
            <a:pPr marL="0" indent="0">
              <a:buNone/>
            </a:pPr>
            <a:r>
              <a:rPr kumimoji="1" lang="ja-JP" altLang="en-US" dirty="0" smtClean="0"/>
              <a:t>☆</a:t>
            </a:r>
            <a:r>
              <a:rPr kumimoji="1" lang="ja-JP" altLang="en-US" i="1" u="sng" dirty="0" smtClean="0"/>
              <a:t>場所は？　</a:t>
            </a:r>
            <a:r>
              <a:rPr kumimoji="1" lang="ja-JP" altLang="en-US" dirty="0" smtClean="0"/>
              <a:t>　　　　　　　　　　</a:t>
            </a:r>
            <a:r>
              <a:rPr kumimoji="1" lang="ja-JP" altLang="en-US" b="1" dirty="0" smtClean="0"/>
              <a:t>選択</a:t>
            </a:r>
            <a:r>
              <a:rPr kumimoji="1" lang="en-US" altLang="ja-JP" b="1" dirty="0" smtClean="0"/>
              <a:t>G</a:t>
            </a:r>
            <a:r>
              <a:rPr kumimoji="1" lang="ja-JP" altLang="en-US" b="1" dirty="0" smtClean="0"/>
              <a:t>教室（プレハブ</a:t>
            </a:r>
            <a:r>
              <a:rPr kumimoji="1" lang="en-US" altLang="ja-JP" b="1" dirty="0" smtClean="0"/>
              <a:t>1</a:t>
            </a:r>
            <a:r>
              <a:rPr kumimoji="1" lang="ja-JP" altLang="en-US" b="1" dirty="0" smtClean="0"/>
              <a:t>階入試対策室側）</a:t>
            </a:r>
            <a:endParaRPr kumimoji="1" lang="en-US" altLang="ja-JP" b="1" dirty="0" smtClean="0"/>
          </a:p>
          <a:p>
            <a:pPr marL="0" indent="0">
              <a:buNone/>
            </a:pPr>
            <a:r>
              <a:rPr lang="ja-JP" altLang="en-US" dirty="0" smtClean="0"/>
              <a:t>☆</a:t>
            </a:r>
            <a:r>
              <a:rPr lang="ja-JP" altLang="en-US" i="1" u="sng" dirty="0" smtClean="0"/>
              <a:t>どんな時に利用するの？</a:t>
            </a:r>
            <a:r>
              <a:rPr lang="ja-JP" altLang="en-US" dirty="0" smtClean="0"/>
              <a:t>　　　　</a:t>
            </a:r>
            <a:r>
              <a:rPr lang="ja-JP" altLang="en-US" b="1" dirty="0" smtClean="0">
                <a:solidFill>
                  <a:srgbClr val="FF0000"/>
                </a:solidFill>
              </a:rPr>
              <a:t>①登校前の検温を忘れた生徒</a:t>
            </a:r>
            <a:endParaRPr lang="en-US" altLang="ja-JP" b="1" dirty="0" smtClean="0">
              <a:solidFill>
                <a:srgbClr val="FF0000"/>
              </a:solidFill>
            </a:endParaRPr>
          </a:p>
          <a:p>
            <a:pPr marL="0" indent="0">
              <a:buNone/>
            </a:pPr>
            <a:r>
              <a:rPr lang="ja-JP" altLang="en-US" dirty="0" smtClean="0"/>
              <a:t>　　　　　　　　　　　　　　　　</a:t>
            </a:r>
            <a:r>
              <a:rPr lang="ja-JP" altLang="en-US" b="1" dirty="0" smtClean="0">
                <a:solidFill>
                  <a:srgbClr val="FF0000"/>
                </a:solidFill>
              </a:rPr>
              <a:t>②登校後、体調が悪くなった生徒</a:t>
            </a:r>
            <a:endParaRPr lang="en-US" altLang="ja-JP" b="1" dirty="0" smtClean="0">
              <a:solidFill>
                <a:srgbClr val="FF0000"/>
              </a:solidFill>
            </a:endParaRPr>
          </a:p>
          <a:p>
            <a:pPr marL="0" indent="0">
              <a:buNone/>
            </a:pPr>
            <a:r>
              <a:rPr lang="ja-JP" altLang="en-US" dirty="0"/>
              <a:t>　</a:t>
            </a:r>
            <a:r>
              <a:rPr lang="ja-JP" altLang="en-US" dirty="0" smtClean="0"/>
              <a:t>　　　　　　　　　　　　　　　</a:t>
            </a:r>
            <a:endParaRPr lang="en-US" altLang="ja-JP" b="1" dirty="0" smtClean="0">
              <a:solidFill>
                <a:srgbClr val="FF0000"/>
              </a:solidFill>
            </a:endParaRPr>
          </a:p>
          <a:p>
            <a:pPr marL="0" indent="0">
              <a:buNone/>
            </a:pPr>
            <a:r>
              <a:rPr lang="ja-JP" altLang="en-US" dirty="0" smtClean="0"/>
              <a:t>☆</a:t>
            </a:r>
            <a:r>
              <a:rPr lang="ja-JP" altLang="en-US" i="1" u="sng" dirty="0" smtClean="0"/>
              <a:t>利用の際に気を付けることは？</a:t>
            </a:r>
            <a:r>
              <a:rPr lang="ja-JP" altLang="en-US" dirty="0" smtClean="0"/>
              <a:t>　</a:t>
            </a:r>
            <a:endParaRPr lang="en-US" altLang="ja-JP" dirty="0" smtClean="0"/>
          </a:p>
          <a:p>
            <a:pPr marL="0" indent="0">
              <a:buNone/>
            </a:pPr>
            <a:r>
              <a:rPr lang="ja-JP" altLang="en-US" dirty="0"/>
              <a:t>　</a:t>
            </a:r>
            <a:r>
              <a:rPr lang="ja-JP" altLang="en-US" dirty="0" smtClean="0"/>
              <a:t>　</a:t>
            </a:r>
            <a:r>
              <a:rPr lang="ja-JP" altLang="en-US" b="1" dirty="0" smtClean="0"/>
              <a:t>①学年、組、名前、来室の理由を伝え許可を</a:t>
            </a:r>
            <a:r>
              <a:rPr lang="ja-JP" altLang="en-US" b="1" dirty="0"/>
              <a:t>得</a:t>
            </a:r>
            <a:r>
              <a:rPr lang="ja-JP" altLang="en-US" b="1" dirty="0" smtClean="0"/>
              <a:t>てから入室する</a:t>
            </a:r>
            <a:endParaRPr lang="en-US" altLang="ja-JP" b="1" dirty="0" smtClean="0"/>
          </a:p>
          <a:p>
            <a:pPr marL="0" indent="0">
              <a:buNone/>
            </a:pPr>
            <a:r>
              <a:rPr lang="ja-JP" altLang="en-US" b="1" dirty="0"/>
              <a:t>　</a:t>
            </a:r>
            <a:r>
              <a:rPr lang="ja-JP" altLang="en-US" b="1" dirty="0" smtClean="0"/>
              <a:t>　②マスクの着用</a:t>
            </a:r>
            <a:endParaRPr lang="en-US" altLang="ja-JP" b="1" dirty="0" smtClean="0"/>
          </a:p>
          <a:p>
            <a:pPr marL="0" indent="0">
              <a:buNone/>
            </a:pPr>
            <a:r>
              <a:rPr lang="ja-JP" altLang="en-US" b="1" dirty="0"/>
              <a:t>　</a:t>
            </a:r>
            <a:r>
              <a:rPr lang="ja-JP" altLang="en-US" b="1" dirty="0" smtClean="0"/>
              <a:t>　③アルコール手指消毒</a:t>
            </a:r>
            <a:endParaRPr lang="en-US" altLang="ja-JP" b="1" dirty="0" smtClean="0"/>
          </a:p>
          <a:p>
            <a:pPr marL="0" indent="0">
              <a:buNone/>
            </a:pPr>
            <a:r>
              <a:rPr lang="ja-JP" altLang="en-US" b="1" dirty="0"/>
              <a:t>　</a:t>
            </a:r>
            <a:r>
              <a:rPr lang="ja-JP" altLang="en-US" b="1" dirty="0" smtClean="0"/>
              <a:t>　④入室したら、必要以上喋らず指示に従う</a:t>
            </a:r>
            <a:endParaRPr lang="en-US" altLang="ja-JP" b="1" dirty="0" smtClean="0"/>
          </a:p>
          <a:p>
            <a:pPr marL="0" indent="0">
              <a:buNone/>
            </a:pPr>
            <a:r>
              <a:rPr lang="ja-JP" altLang="en-US" b="1" dirty="0"/>
              <a:t>　</a:t>
            </a:r>
            <a:r>
              <a:rPr lang="ja-JP" altLang="en-US" b="1" dirty="0" smtClean="0"/>
              <a:t>　⑤臨時保健室に養護教諭が不在の場合は、保健室または職員室へ声をかける</a:t>
            </a:r>
            <a:r>
              <a:rPr lang="ja-JP" altLang="en-US" dirty="0" smtClean="0"/>
              <a:t>　　</a:t>
            </a:r>
            <a:endParaRPr kumimoji="1" lang="en-US" altLang="ja-JP" dirty="0" smtClean="0"/>
          </a:p>
          <a:p>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882202685"/>
      </p:ext>
    </p:extLst>
  </p:cSld>
  <p:clrMapOvr>
    <a:masterClrMapping/>
  </p:clrMapOvr>
  <mc:AlternateContent xmlns:mc="http://schemas.openxmlformats.org/markup-compatibility/2006">
    <mc:Choice xmlns:p14="http://schemas.microsoft.com/office/powerpoint/2010/main" Requires="p14">
      <p:transition spd="slow" p14:dur="1500" advTm="23403">
        <p:split orient="vert"/>
      </p:transition>
    </mc:Choice>
    <mc:Fallback>
      <p:transition spd="slow" advTm="2340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A47373-D229-4CAC-9D82-19144D699CF4}"/>
              </a:ext>
            </a:extLst>
          </p:cNvPr>
          <p:cNvSpPr>
            <a:spLocks noGrp="1"/>
          </p:cNvSpPr>
          <p:nvPr>
            <p:ph type="title"/>
          </p:nvPr>
        </p:nvSpPr>
        <p:spPr/>
        <p:txBody>
          <a:bodyPr/>
          <a:lstStyle/>
          <a:p>
            <a:pPr algn="ctr"/>
            <a:r>
              <a:rPr lang="ja-JP" altLang="en-US" dirty="0" smtClean="0"/>
              <a:t>２</a:t>
            </a:r>
            <a:r>
              <a:rPr lang="ja-JP" altLang="en-US" dirty="0"/>
              <a:t>．</a:t>
            </a:r>
            <a:r>
              <a:rPr kumimoji="1" lang="ja-JP" altLang="en-US" dirty="0" smtClean="0"/>
              <a:t>マスク</a:t>
            </a:r>
            <a:r>
              <a:rPr kumimoji="1" lang="ja-JP" altLang="en-US" dirty="0"/>
              <a:t>をつけて登校しましょう。</a:t>
            </a:r>
          </a:p>
        </p:txBody>
      </p:sp>
      <p:sp>
        <p:nvSpPr>
          <p:cNvPr id="3" name="コンテンツ プレースホルダー 2">
            <a:extLst>
              <a:ext uri="{FF2B5EF4-FFF2-40B4-BE49-F238E27FC236}">
                <a16:creationId xmlns:a16="http://schemas.microsoft.com/office/drawing/2014/main" id="{C4BE06BF-0956-4DEC-B82D-6783FC5659E3}"/>
              </a:ext>
            </a:extLst>
          </p:cNvPr>
          <p:cNvSpPr>
            <a:spLocks noGrp="1"/>
          </p:cNvSpPr>
          <p:nvPr>
            <p:ph idx="1"/>
          </p:nvPr>
        </p:nvSpPr>
        <p:spPr/>
        <p:txBody>
          <a:bodyPr/>
          <a:lstStyle/>
          <a:p>
            <a:pPr marL="0" indent="0">
              <a:buNone/>
            </a:pPr>
            <a:r>
              <a:rPr kumimoji="1" lang="ja-JP" altLang="en-US" dirty="0"/>
              <a:t>特に、交通機関やスクールバスを利用する生徒は、人と人との距離が近くなる場合があります。</a:t>
            </a:r>
            <a:endParaRPr kumimoji="1" lang="en-US" altLang="ja-JP" dirty="0"/>
          </a:p>
          <a:p>
            <a:pPr marL="0" indent="0">
              <a:buNone/>
            </a:pPr>
            <a:endParaRPr kumimoji="1" lang="en-US" altLang="ja-JP" dirty="0"/>
          </a:p>
          <a:p>
            <a:pPr marL="0" indent="0">
              <a:buNone/>
            </a:pPr>
            <a:r>
              <a:rPr kumimoji="1" lang="ja-JP" altLang="en-US" dirty="0"/>
              <a:t>体調が悪くなくても、咳やくしゃみが出ることもあります。</a:t>
            </a:r>
            <a:endParaRPr kumimoji="1" lang="en-US" altLang="ja-JP" dirty="0"/>
          </a:p>
          <a:p>
            <a:pPr marL="0" indent="0">
              <a:buNone/>
            </a:pPr>
            <a:r>
              <a:rPr kumimoji="1" lang="ja-JP" altLang="en-US" b="1" u="sng" dirty="0"/>
              <a:t>周りの方に配慮したエチケット</a:t>
            </a:r>
            <a:r>
              <a:rPr kumimoji="1" lang="ja-JP" altLang="en-US" dirty="0"/>
              <a:t>を心がけましょう。</a:t>
            </a:r>
            <a:endParaRPr kumimoji="1" lang="en-US" altLang="ja-JP" dirty="0"/>
          </a:p>
          <a:p>
            <a:pPr marL="0" indent="0">
              <a:buNone/>
            </a:pPr>
            <a:r>
              <a:rPr lang="ja-JP" altLang="en-US" dirty="0"/>
              <a:t>また、</a:t>
            </a:r>
            <a:r>
              <a:rPr lang="ja-JP" altLang="en-US" b="1" u="sng" dirty="0"/>
              <a:t>手洗い前に自分の顔を触れることが無いように、意識して過ごしましょう</a:t>
            </a:r>
            <a:r>
              <a:rPr lang="ja-JP" altLang="en-US" b="1" u="sng" dirty="0" smtClean="0"/>
              <a:t>。</a:t>
            </a:r>
            <a:endParaRPr lang="en-US" altLang="ja-JP" b="1" u="sng" dirty="0" smtClean="0"/>
          </a:p>
          <a:p>
            <a:pPr marL="0" indent="0">
              <a:buNone/>
            </a:pPr>
            <a:r>
              <a:rPr lang="ja-JP" altLang="en-US" dirty="0" smtClean="0"/>
              <a:t>マスクには顔に手を触れないように意識付けをする役割もあります。</a:t>
            </a:r>
            <a:endParaRPr lang="en-US" altLang="ja-JP" dirty="0"/>
          </a:p>
        </p:txBody>
      </p:sp>
      <p:pic>
        <p:nvPicPr>
          <p:cNvPr id="5" name="図 4">
            <a:extLst>
              <a:ext uri="{FF2B5EF4-FFF2-40B4-BE49-F238E27FC236}">
                <a16:creationId xmlns:a16="http://schemas.microsoft.com/office/drawing/2014/main" id="{4290FEC7-DB6A-4CD3-9A11-CAFD3522D0C6}"/>
              </a:ext>
            </a:extLst>
          </p:cNvPr>
          <p:cNvPicPr>
            <a:picLocks noChangeAspect="1"/>
          </p:cNvPicPr>
          <p:nvPr/>
        </p:nvPicPr>
        <p:blipFill>
          <a:blip r:embed="rId6"/>
          <a:stretch>
            <a:fillRect/>
          </a:stretch>
        </p:blipFill>
        <p:spPr>
          <a:xfrm>
            <a:off x="9685723" y="627005"/>
            <a:ext cx="952500" cy="952500"/>
          </a:xfrm>
          <a:prstGeom prst="rect">
            <a:avLst/>
          </a:prstGeom>
        </p:spPr>
      </p:pic>
      <p:pic>
        <p:nvPicPr>
          <p:cNvPr id="6" name="図 5">
            <a:extLst>
              <a:ext uri="{FF2B5EF4-FFF2-40B4-BE49-F238E27FC236}">
                <a16:creationId xmlns:a16="http://schemas.microsoft.com/office/drawing/2014/main" id="{BC43DB2A-0498-4D2B-A569-0E72EB7BDF3E}"/>
              </a:ext>
            </a:extLst>
          </p:cNvPr>
          <p:cNvPicPr>
            <a:picLocks noChangeAspect="1"/>
          </p:cNvPicPr>
          <p:nvPr/>
        </p:nvPicPr>
        <p:blipFill>
          <a:blip r:embed="rId7"/>
          <a:stretch>
            <a:fillRect/>
          </a:stretch>
        </p:blipFill>
        <p:spPr>
          <a:xfrm>
            <a:off x="9055409" y="3174692"/>
            <a:ext cx="952500" cy="952500"/>
          </a:xfrm>
          <a:prstGeom prst="rect">
            <a:avLst/>
          </a:prstGeom>
        </p:spPr>
      </p:pic>
      <p:pic>
        <p:nvPicPr>
          <p:cNvPr id="4" name="オーディオ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1001354123"/>
      </p:ext>
    </p:extLst>
  </p:cSld>
  <p:clrMapOvr>
    <a:masterClrMapping/>
  </p:clrMapOvr>
  <mc:AlternateContent xmlns:mc="http://schemas.openxmlformats.org/markup-compatibility/2006">
    <mc:Choice xmlns:p14="http://schemas.microsoft.com/office/powerpoint/2010/main" Requires="p14">
      <p:transition spd="slow" p14:dur="1500" advTm="21920">
        <p:split orient="vert"/>
      </p:transition>
    </mc:Choice>
    <mc:Fallback>
      <p:transition spd="slow" advTm="2192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D727AD-037D-4357-8B0F-8C19B21E4856}"/>
              </a:ext>
            </a:extLst>
          </p:cNvPr>
          <p:cNvSpPr>
            <a:spLocks noGrp="1"/>
          </p:cNvSpPr>
          <p:nvPr>
            <p:ph type="title"/>
          </p:nvPr>
        </p:nvSpPr>
        <p:spPr/>
        <p:txBody>
          <a:bodyPr/>
          <a:lstStyle/>
          <a:p>
            <a:pPr algn="ctr"/>
            <a:r>
              <a:rPr kumimoji="1" lang="ja-JP" altLang="en-US" dirty="0"/>
              <a:t>「</a:t>
            </a:r>
            <a:r>
              <a:rPr kumimoji="1" lang="ja-JP" altLang="en-US" b="1" u="sng" dirty="0"/>
              <a:t>咳エチケット</a:t>
            </a:r>
            <a:r>
              <a:rPr kumimoji="1" lang="ja-JP" altLang="en-US" dirty="0" smtClean="0"/>
              <a:t>」を</a:t>
            </a:r>
            <a:r>
              <a:rPr lang="ja-JP" altLang="en-US" dirty="0" smtClean="0"/>
              <a:t>もう一度確認しましょう</a:t>
            </a:r>
            <a:r>
              <a:rPr kumimoji="1" lang="ja-JP" altLang="en-US" dirty="0" smtClean="0"/>
              <a:t>。</a:t>
            </a:r>
            <a:endParaRPr kumimoji="1" lang="ja-JP" altLang="en-US" dirty="0"/>
          </a:p>
        </p:txBody>
      </p:sp>
      <p:pic>
        <p:nvPicPr>
          <p:cNvPr id="5" name="コンテンツ プレースホルダー 4">
            <a:extLst>
              <a:ext uri="{FF2B5EF4-FFF2-40B4-BE49-F238E27FC236}">
                <a16:creationId xmlns:a16="http://schemas.microsoft.com/office/drawing/2014/main" id="{69BBEB87-FC17-4C6D-AAC1-49EA662FFFA1}"/>
              </a:ext>
            </a:extLst>
          </p:cNvPr>
          <p:cNvPicPr>
            <a:picLocks noGrp="1" noChangeAspect="1"/>
          </p:cNvPicPr>
          <p:nvPr>
            <p:ph idx="1"/>
          </p:nvPr>
        </p:nvPicPr>
        <p:blipFill>
          <a:blip r:embed="rId5"/>
          <a:stretch>
            <a:fillRect/>
          </a:stretch>
        </p:blipFill>
        <p:spPr>
          <a:xfrm>
            <a:off x="3845861" y="2016125"/>
            <a:ext cx="4814602" cy="3449638"/>
          </a:xfrm>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63554076"/>
      </p:ext>
    </p:extLst>
  </p:cSld>
  <p:clrMapOvr>
    <a:masterClrMapping/>
  </p:clrMapOvr>
  <mc:AlternateContent xmlns:mc="http://schemas.openxmlformats.org/markup-compatibility/2006">
    <mc:Choice xmlns:p14="http://schemas.microsoft.com/office/powerpoint/2010/main" Requires="p14">
      <p:transition spd="slow" p14:dur="1500" advTm="5917">
        <p:split orient="vert"/>
      </p:transition>
    </mc:Choice>
    <mc:Fallback>
      <p:transition spd="slow" advTm="591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1F30CD-E600-4BE1-90D5-DFEB902934E4}"/>
              </a:ext>
            </a:extLst>
          </p:cNvPr>
          <p:cNvSpPr>
            <a:spLocks noGrp="1"/>
          </p:cNvSpPr>
          <p:nvPr>
            <p:ph type="title"/>
          </p:nvPr>
        </p:nvSpPr>
        <p:spPr/>
        <p:txBody>
          <a:bodyPr/>
          <a:lstStyle/>
          <a:p>
            <a:pPr algn="ctr"/>
            <a:r>
              <a:rPr lang="ja-JP" altLang="en-US" dirty="0"/>
              <a:t>３</a:t>
            </a:r>
            <a:r>
              <a:rPr kumimoji="1" lang="ja-JP" altLang="en-US" dirty="0" smtClean="0"/>
              <a:t>．</a:t>
            </a:r>
            <a:r>
              <a:rPr kumimoji="1" lang="ja-JP" altLang="en-US" dirty="0"/>
              <a:t>正しい方法で手洗い、手消毒を行いましょう。</a:t>
            </a:r>
          </a:p>
        </p:txBody>
      </p:sp>
      <p:sp>
        <p:nvSpPr>
          <p:cNvPr id="3" name="コンテンツ プレースホルダー 2">
            <a:extLst>
              <a:ext uri="{FF2B5EF4-FFF2-40B4-BE49-F238E27FC236}">
                <a16:creationId xmlns:a16="http://schemas.microsoft.com/office/drawing/2014/main" id="{FC8E39F5-B161-4634-99A6-22DFA9AFD28F}"/>
              </a:ext>
            </a:extLst>
          </p:cNvPr>
          <p:cNvSpPr>
            <a:spLocks noGrp="1"/>
          </p:cNvSpPr>
          <p:nvPr>
            <p:ph idx="1"/>
          </p:nvPr>
        </p:nvSpPr>
        <p:spPr/>
        <p:txBody>
          <a:bodyPr/>
          <a:lstStyle/>
          <a:p>
            <a:pPr marL="0" indent="0">
              <a:buNone/>
            </a:pPr>
            <a:r>
              <a:rPr kumimoji="1" lang="ja-JP" altLang="en-US" dirty="0"/>
              <a:t>感染症対策の基本は「</a:t>
            </a:r>
            <a:r>
              <a:rPr lang="ja-JP" altLang="en-US" b="1" dirty="0">
                <a:solidFill>
                  <a:srgbClr val="FF0000"/>
                </a:solidFill>
              </a:rPr>
              <a:t>手洗い</a:t>
            </a:r>
            <a:r>
              <a:rPr kumimoji="1" lang="ja-JP" altLang="en-US" dirty="0"/>
              <a:t>」と「</a:t>
            </a:r>
            <a:r>
              <a:rPr lang="ja-JP" altLang="en-US" b="1" dirty="0">
                <a:solidFill>
                  <a:srgbClr val="FF0000"/>
                </a:solidFill>
              </a:rPr>
              <a:t>咳エチケット</a:t>
            </a:r>
            <a:r>
              <a:rPr kumimoji="1" lang="ja-JP" altLang="en-US" dirty="0"/>
              <a:t>」です。</a:t>
            </a:r>
            <a:endParaRPr kumimoji="1" lang="en-US" altLang="ja-JP" dirty="0"/>
          </a:p>
          <a:p>
            <a:pPr marL="0" indent="0">
              <a:buNone/>
            </a:pPr>
            <a:endParaRPr kumimoji="1" lang="en-US" altLang="ja-JP" dirty="0"/>
          </a:p>
          <a:p>
            <a:pPr marL="0" indent="0">
              <a:buNone/>
            </a:pPr>
            <a:r>
              <a:rPr kumimoji="1" lang="ja-JP" altLang="en-US" dirty="0"/>
              <a:t>爪は短く清潔に、手洗いの際には、手首までしっかり洗えるように、腕時計などは外しましょう。</a:t>
            </a:r>
          </a:p>
        </p:txBody>
      </p:sp>
      <p:pic>
        <p:nvPicPr>
          <p:cNvPr id="5" name="図 4">
            <a:extLst>
              <a:ext uri="{FF2B5EF4-FFF2-40B4-BE49-F238E27FC236}">
                <a16:creationId xmlns:a16="http://schemas.microsoft.com/office/drawing/2014/main" id="{B1CFFE36-6E30-4C55-8B62-C102E909C42B}"/>
              </a:ext>
            </a:extLst>
          </p:cNvPr>
          <p:cNvPicPr>
            <a:picLocks noChangeAspect="1"/>
          </p:cNvPicPr>
          <p:nvPr/>
        </p:nvPicPr>
        <p:blipFill>
          <a:blip r:embed="rId5"/>
          <a:stretch>
            <a:fillRect/>
          </a:stretch>
        </p:blipFill>
        <p:spPr>
          <a:xfrm>
            <a:off x="8016721" y="4435321"/>
            <a:ext cx="952500" cy="952500"/>
          </a:xfrm>
          <a:prstGeom prst="rect">
            <a:avLst/>
          </a:prstGeom>
        </p:spPr>
      </p:pic>
      <p:pic>
        <p:nvPicPr>
          <p:cNvPr id="7" name="図 6">
            <a:extLst>
              <a:ext uri="{FF2B5EF4-FFF2-40B4-BE49-F238E27FC236}">
                <a16:creationId xmlns:a16="http://schemas.microsoft.com/office/drawing/2014/main" id="{D059A690-56BF-4269-84A9-9B3C36B1CB2E}"/>
              </a:ext>
            </a:extLst>
          </p:cNvPr>
          <p:cNvPicPr>
            <a:picLocks noChangeAspect="1"/>
          </p:cNvPicPr>
          <p:nvPr/>
        </p:nvPicPr>
        <p:blipFill>
          <a:blip r:embed="rId6"/>
          <a:stretch>
            <a:fillRect/>
          </a:stretch>
        </p:blipFill>
        <p:spPr>
          <a:xfrm>
            <a:off x="3888604" y="4435321"/>
            <a:ext cx="952500" cy="952500"/>
          </a:xfrm>
          <a:prstGeom prst="rect">
            <a:avLst/>
          </a:prstGeom>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93217857"/>
      </p:ext>
    </p:extLst>
  </p:cSld>
  <p:clrMapOvr>
    <a:masterClrMapping/>
  </p:clrMapOvr>
  <mc:AlternateContent xmlns:mc="http://schemas.openxmlformats.org/markup-compatibility/2006">
    <mc:Choice xmlns:p14="http://schemas.microsoft.com/office/powerpoint/2010/main" Requires="p14">
      <p:transition spd="slow" p14:dur="1500" advTm="11926">
        <p:split orient="vert"/>
      </p:transition>
    </mc:Choice>
    <mc:Fallback>
      <p:transition spd="slow" advTm="1192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326422-5101-4487-B3AA-C007902C2333}"/>
              </a:ext>
            </a:extLst>
          </p:cNvPr>
          <p:cNvSpPr>
            <a:spLocks noGrp="1"/>
          </p:cNvSpPr>
          <p:nvPr>
            <p:ph type="title"/>
          </p:nvPr>
        </p:nvSpPr>
        <p:spPr/>
        <p:txBody>
          <a:bodyPr/>
          <a:lstStyle/>
          <a:p>
            <a:r>
              <a:rPr kumimoji="1" lang="ja-JP" altLang="en-US" dirty="0"/>
              <a:t>正しく手洗いできていますか？</a:t>
            </a:r>
          </a:p>
        </p:txBody>
      </p:sp>
      <p:pic>
        <p:nvPicPr>
          <p:cNvPr id="5" name="コンテンツ プレースホルダー 4">
            <a:extLst>
              <a:ext uri="{FF2B5EF4-FFF2-40B4-BE49-F238E27FC236}">
                <a16:creationId xmlns:a16="http://schemas.microsoft.com/office/drawing/2014/main" id="{BB8D4A99-8EA0-4F4E-9436-97D585D093CB}"/>
              </a:ext>
            </a:extLst>
          </p:cNvPr>
          <p:cNvPicPr>
            <a:picLocks noGrp="1" noChangeAspect="1"/>
          </p:cNvPicPr>
          <p:nvPr>
            <p:ph idx="1"/>
          </p:nvPr>
        </p:nvPicPr>
        <p:blipFill>
          <a:blip r:embed="rId5"/>
          <a:srcRect/>
          <a:stretch/>
        </p:blipFill>
        <p:spPr>
          <a:xfrm>
            <a:off x="7601532" y="109860"/>
            <a:ext cx="4048125" cy="5715002"/>
          </a:xfrm>
        </p:spPr>
      </p:pic>
      <p:sp>
        <p:nvSpPr>
          <p:cNvPr id="3" name="テキスト ボックス 2">
            <a:extLst>
              <a:ext uri="{FF2B5EF4-FFF2-40B4-BE49-F238E27FC236}">
                <a16:creationId xmlns:a16="http://schemas.microsoft.com/office/drawing/2014/main" id="{907E415F-2955-4B5C-8C31-1A3BA65A374F}"/>
              </a:ext>
            </a:extLst>
          </p:cNvPr>
          <p:cNvSpPr txBox="1"/>
          <p:nvPr/>
        </p:nvSpPr>
        <p:spPr>
          <a:xfrm>
            <a:off x="1287262" y="2796465"/>
            <a:ext cx="5610687" cy="1477328"/>
          </a:xfrm>
          <a:prstGeom prst="rect">
            <a:avLst/>
          </a:prstGeom>
          <a:noFill/>
        </p:spPr>
        <p:txBody>
          <a:bodyPr wrap="square" rtlCol="0">
            <a:spAutoFit/>
          </a:bodyPr>
          <a:lstStyle/>
          <a:p>
            <a:r>
              <a:rPr kumimoji="1" lang="ja-JP" altLang="en-US" dirty="0"/>
              <a:t>普段の手洗いを、見直してみましょう。</a:t>
            </a:r>
            <a:endParaRPr kumimoji="1" lang="en-US" altLang="ja-JP" dirty="0"/>
          </a:p>
          <a:p>
            <a:endParaRPr kumimoji="1" lang="en-US" altLang="ja-JP" dirty="0"/>
          </a:p>
          <a:p>
            <a:endParaRPr kumimoji="1" lang="en-US" altLang="ja-JP" dirty="0"/>
          </a:p>
          <a:p>
            <a:r>
              <a:rPr kumimoji="1" lang="ja-JP" altLang="en-US" dirty="0"/>
              <a:t>このプリントは、厚生労働省のホームページからも確認することができます。</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356929508"/>
      </p:ext>
    </p:extLst>
  </p:cSld>
  <p:clrMapOvr>
    <a:masterClrMapping/>
  </p:clrMapOvr>
  <mc:AlternateContent xmlns:mc="http://schemas.openxmlformats.org/markup-compatibility/2006">
    <mc:Choice xmlns:p14="http://schemas.microsoft.com/office/powerpoint/2010/main" Requires="p14">
      <p:transition spd="slow" p14:dur="1500" advTm="10420">
        <p:split orient="vert"/>
      </p:transition>
    </mc:Choice>
    <mc:Fallback>
      <p:transition spd="slow" advTm="1042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85EEA9-87AC-4EDF-82CD-C491103738EB}"/>
              </a:ext>
            </a:extLst>
          </p:cNvPr>
          <p:cNvSpPr>
            <a:spLocks noGrp="1"/>
          </p:cNvSpPr>
          <p:nvPr>
            <p:ph type="title"/>
          </p:nvPr>
        </p:nvSpPr>
        <p:spPr/>
        <p:txBody>
          <a:bodyPr/>
          <a:lstStyle/>
          <a:p>
            <a:pPr algn="ctr"/>
            <a:r>
              <a:rPr lang="ja-JP" altLang="en-US" dirty="0" smtClean="0"/>
              <a:t>４</a:t>
            </a:r>
            <a:r>
              <a:rPr lang="ja-JP" altLang="en-US" dirty="0"/>
              <a:t>．</a:t>
            </a:r>
            <a:r>
              <a:rPr kumimoji="1" lang="ja-JP" altLang="en-US" dirty="0" smtClean="0"/>
              <a:t>毎日</a:t>
            </a:r>
            <a:r>
              <a:rPr kumimoji="1" lang="ja-JP" altLang="en-US" dirty="0"/>
              <a:t>、清潔なハンカチと</a:t>
            </a:r>
            <a:r>
              <a:rPr kumimoji="1" lang="en-US" altLang="ja-JP" dirty="0"/>
              <a:t/>
            </a:r>
            <a:br>
              <a:rPr kumimoji="1" lang="en-US" altLang="ja-JP" dirty="0"/>
            </a:br>
            <a:r>
              <a:rPr kumimoji="1" lang="ja-JP" altLang="en-US" dirty="0"/>
              <a:t>ティッシュを持参しましょう。</a:t>
            </a:r>
          </a:p>
        </p:txBody>
      </p:sp>
      <p:sp>
        <p:nvSpPr>
          <p:cNvPr id="3" name="コンテンツ プレースホルダー 2">
            <a:extLst>
              <a:ext uri="{FF2B5EF4-FFF2-40B4-BE49-F238E27FC236}">
                <a16:creationId xmlns:a16="http://schemas.microsoft.com/office/drawing/2014/main" id="{43981770-9F3E-4460-9EC0-4DE885C5BF27}"/>
              </a:ext>
            </a:extLst>
          </p:cNvPr>
          <p:cNvSpPr>
            <a:spLocks noGrp="1"/>
          </p:cNvSpPr>
          <p:nvPr>
            <p:ph idx="1"/>
          </p:nvPr>
        </p:nvSpPr>
        <p:spPr/>
        <p:txBody>
          <a:bodyPr/>
          <a:lstStyle/>
          <a:p>
            <a:pPr marL="0" indent="0">
              <a:buNone/>
            </a:pPr>
            <a:r>
              <a:rPr kumimoji="1" lang="ja-JP" altLang="en-US" dirty="0"/>
              <a:t>学校が再開すると、みなさんには「登校時」「移動教室の際」「体育の授業後」「昼食前」「トイレの後」など、こまめな手洗いをお願いすることになります</a:t>
            </a:r>
            <a:r>
              <a:rPr kumimoji="1" lang="ja-JP" altLang="en-US" dirty="0" smtClean="0"/>
              <a:t>。</a:t>
            </a:r>
            <a:endParaRPr kumimoji="1" lang="en-US" altLang="ja-JP" dirty="0" smtClean="0"/>
          </a:p>
          <a:p>
            <a:pPr marL="0" indent="0">
              <a:buNone/>
            </a:pPr>
            <a:endParaRPr kumimoji="1" lang="en-US" altLang="ja-JP" dirty="0" smtClean="0"/>
          </a:p>
          <a:p>
            <a:pPr marL="0" indent="0">
              <a:buNone/>
            </a:pPr>
            <a:r>
              <a:rPr kumimoji="1" lang="ja-JP" altLang="en-US" b="1" u="sng" dirty="0" smtClean="0"/>
              <a:t>分散登校の期間は、短時間の登校ですがこまめな手洗いは必要です。</a:t>
            </a:r>
            <a:r>
              <a:rPr lang="ja-JP" altLang="en-US" dirty="0" smtClean="0"/>
              <a:t>ハンカチやティッシュを忘れず持ってくる習慣をつけましょう。</a:t>
            </a:r>
            <a:endParaRPr kumimoji="1" lang="en-US" altLang="ja-JP" dirty="0"/>
          </a:p>
          <a:p>
            <a:pPr marL="0" indent="0">
              <a:buNone/>
            </a:pPr>
            <a:r>
              <a:rPr kumimoji="1" lang="ja-JP" altLang="en-US" b="1" u="sng" dirty="0" smtClean="0"/>
              <a:t>タオル</a:t>
            </a:r>
            <a:r>
              <a:rPr kumimoji="1" lang="ja-JP" altLang="en-US" b="1" u="sng" dirty="0"/>
              <a:t>やハンカチは、必ず個人持ちとし、友だちとの共有は絶対にしない</a:t>
            </a:r>
            <a:r>
              <a:rPr kumimoji="1" lang="ja-JP" altLang="en-US" dirty="0"/>
              <a:t>ようにしましょう。</a:t>
            </a:r>
            <a:endParaRPr kumimoji="1" lang="en-US" altLang="ja-JP"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538913421"/>
      </p:ext>
    </p:extLst>
  </p:cSld>
  <p:clrMapOvr>
    <a:masterClrMapping/>
  </p:clrMapOvr>
  <mc:AlternateContent xmlns:mc="http://schemas.openxmlformats.org/markup-compatibility/2006">
    <mc:Choice xmlns:p14="http://schemas.microsoft.com/office/powerpoint/2010/main" Requires="p14">
      <p:transition spd="slow" p14:dur="1500" advTm="15933">
        <p:split orient="vert"/>
      </p:transition>
    </mc:Choice>
    <mc:Fallback>
      <p:transition spd="slow" advTm="1593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9BC4B-CBFF-47D2-B802-4D0F82F0C0CE}"/>
              </a:ext>
            </a:extLst>
          </p:cNvPr>
          <p:cNvSpPr>
            <a:spLocks noGrp="1"/>
          </p:cNvSpPr>
          <p:nvPr>
            <p:ph type="title"/>
          </p:nvPr>
        </p:nvSpPr>
        <p:spPr/>
        <p:txBody>
          <a:bodyPr/>
          <a:lstStyle/>
          <a:p>
            <a:pPr algn="ctr"/>
            <a:r>
              <a:rPr lang="ja-JP" altLang="en-US" dirty="0" smtClean="0"/>
              <a:t>５</a:t>
            </a:r>
            <a:r>
              <a:rPr lang="ja-JP" altLang="en-US" dirty="0"/>
              <a:t>．</a:t>
            </a:r>
            <a:r>
              <a:rPr kumimoji="1" lang="ja-JP" altLang="en-US" dirty="0" smtClean="0"/>
              <a:t>教室</a:t>
            </a:r>
            <a:r>
              <a:rPr kumimoji="1" lang="ja-JP" altLang="en-US" dirty="0"/>
              <a:t>をこまめに換気しましょう。</a:t>
            </a:r>
          </a:p>
        </p:txBody>
      </p:sp>
      <p:sp>
        <p:nvSpPr>
          <p:cNvPr id="3" name="コンテンツ プレースホルダー 2">
            <a:extLst>
              <a:ext uri="{FF2B5EF4-FFF2-40B4-BE49-F238E27FC236}">
                <a16:creationId xmlns:a16="http://schemas.microsoft.com/office/drawing/2014/main" id="{11E2DF8F-87E7-4CE0-A7A6-18B5DFA11660}"/>
              </a:ext>
            </a:extLst>
          </p:cNvPr>
          <p:cNvSpPr>
            <a:spLocks noGrp="1"/>
          </p:cNvSpPr>
          <p:nvPr>
            <p:ph idx="1"/>
          </p:nvPr>
        </p:nvSpPr>
        <p:spPr/>
        <p:txBody>
          <a:bodyPr/>
          <a:lstStyle/>
          <a:p>
            <a:pPr marL="0" indent="0">
              <a:buNone/>
            </a:pPr>
            <a:r>
              <a:rPr kumimoji="1" lang="ja-JP" altLang="en-US" dirty="0"/>
              <a:t>これからの季節、エアコンを使うこともあると思いますが、休み時間ごとの換気は最低限行いましょう。</a:t>
            </a:r>
            <a:endParaRPr kumimoji="1" lang="en-US" altLang="ja-JP" dirty="0"/>
          </a:p>
          <a:p>
            <a:pPr marL="0" indent="0">
              <a:buNone/>
            </a:pPr>
            <a:endParaRPr lang="en-US" altLang="ja-JP" dirty="0"/>
          </a:p>
          <a:p>
            <a:pPr marL="0" indent="0">
              <a:buNone/>
            </a:pPr>
            <a:r>
              <a:rPr lang="ja-JP" altLang="en-US" dirty="0"/>
              <a:t>換気を行う際には、</a:t>
            </a:r>
            <a:r>
              <a:rPr lang="ja-JP" altLang="en-US" b="1" u="sng" dirty="0"/>
              <a:t>可能な限り２方向</a:t>
            </a:r>
            <a:r>
              <a:rPr lang="ja-JP" altLang="en-US" b="1" u="sng" dirty="0" smtClean="0"/>
              <a:t>以上、</a:t>
            </a:r>
            <a:r>
              <a:rPr lang="ja-JP" altLang="en-US" b="1" u="sng" dirty="0"/>
              <a:t>対角線上の窓</a:t>
            </a:r>
            <a:r>
              <a:rPr lang="ja-JP" altLang="en-US" b="1" u="sng" dirty="0" smtClean="0"/>
              <a:t>や出入り口を</a:t>
            </a:r>
            <a:r>
              <a:rPr lang="ja-JP" altLang="en-US" b="1" u="sng" dirty="0"/>
              <a:t>開ける</a:t>
            </a:r>
            <a:r>
              <a:rPr lang="ja-JP" altLang="en-US" dirty="0"/>
              <a:t>と換気がスムーズに行えます。</a:t>
            </a:r>
            <a:endParaRPr lang="en-US" altLang="ja-JP" dirty="0"/>
          </a:p>
        </p:txBody>
      </p:sp>
      <p:pic>
        <p:nvPicPr>
          <p:cNvPr id="5" name="図 4">
            <a:extLst>
              <a:ext uri="{FF2B5EF4-FFF2-40B4-BE49-F238E27FC236}">
                <a16:creationId xmlns:a16="http://schemas.microsoft.com/office/drawing/2014/main" id="{9F7AD3BC-364B-4D7D-A052-4C17F0930CDA}"/>
              </a:ext>
            </a:extLst>
          </p:cNvPr>
          <p:cNvPicPr>
            <a:picLocks noChangeAspect="1"/>
          </p:cNvPicPr>
          <p:nvPr/>
        </p:nvPicPr>
        <p:blipFill>
          <a:blip r:embed="rId5"/>
          <a:stretch>
            <a:fillRect/>
          </a:stretch>
        </p:blipFill>
        <p:spPr>
          <a:xfrm>
            <a:off x="9197451" y="4213378"/>
            <a:ext cx="952500" cy="952500"/>
          </a:xfrm>
          <a:prstGeom prst="rect">
            <a:avLst/>
          </a:prstGeom>
        </p:spPr>
      </p:pic>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85781322"/>
      </p:ext>
    </p:extLst>
  </p:cSld>
  <p:clrMapOvr>
    <a:masterClrMapping/>
  </p:clrMapOvr>
  <mc:AlternateContent xmlns:mc="http://schemas.openxmlformats.org/markup-compatibility/2006">
    <mc:Choice xmlns:p14="http://schemas.microsoft.com/office/powerpoint/2010/main" Requires="p14">
      <p:transition spd="slow" p14:dur="1500" advTm="21918">
        <p:split orient="vert"/>
      </p:transition>
    </mc:Choice>
    <mc:Fallback>
      <p:transition spd="slow" advTm="2191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1.6"/>
</p:tagLst>
</file>

<file path=ppt/theme/theme1.xml><?xml version="1.0" encoding="utf-8"?>
<a:theme xmlns:a="http://schemas.openxmlformats.org/drawingml/2006/main" name="ギャラリー">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TM10001114[[fn=ギャラリー]]</Template>
  <TotalTime>774</TotalTime>
  <Words>1314</Words>
  <Application>Microsoft Office PowerPoint</Application>
  <PresentationFormat>ワイド画面</PresentationFormat>
  <Paragraphs>97</Paragraphs>
  <Slides>13</Slides>
  <Notes>13</Notes>
  <HiddenSlides>0</HiddenSlides>
  <MMClips>13</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游ゴシック</vt:lpstr>
      <vt:lpstr>游ゴシック Light</vt:lpstr>
      <vt:lpstr>Arial</vt:lpstr>
      <vt:lpstr>Gill Sans MT</vt:lpstr>
      <vt:lpstr>ギャラリー</vt:lpstr>
      <vt:lpstr>登校するにあたっての 注意事項</vt:lpstr>
      <vt:lpstr>１．登校前には、必ず体温を測りましょう。</vt:lpstr>
      <vt:lpstr>臨時保健室について</vt:lpstr>
      <vt:lpstr>２．マスクをつけて登校しましょう。</vt:lpstr>
      <vt:lpstr>「咳エチケット」をもう一度確認しましょう。</vt:lpstr>
      <vt:lpstr>３．正しい方法で手洗い、手消毒を行いましょう。</vt:lpstr>
      <vt:lpstr>正しく手洗いできていますか？</vt:lpstr>
      <vt:lpstr>４．毎日、清潔なハンカチと ティッシュを持参しましょう。</vt:lpstr>
      <vt:lpstr>５．教室をこまめに換気しましょう。</vt:lpstr>
      <vt:lpstr>６．丁寧な清掃</vt:lpstr>
      <vt:lpstr>７．ウイルスに負けない身体をつくりましょう。</vt:lpstr>
      <vt:lpstr>８．引き続き３つの密をなるべく避けるように 心がけましょう。</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登校前の注意事項</dc:title>
  <dc:creator>HOKENSHITU</dc:creator>
  <cp:lastModifiedBy>西巻 裕子</cp:lastModifiedBy>
  <cp:revision>49</cp:revision>
  <cp:lastPrinted>2020-05-11T07:17:16Z</cp:lastPrinted>
  <dcterms:created xsi:type="dcterms:W3CDTF">2020-04-13T04:37:21Z</dcterms:created>
  <dcterms:modified xsi:type="dcterms:W3CDTF">2020-05-13T06:32:26Z</dcterms:modified>
</cp:coreProperties>
</file>